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8" r:id="rId3"/>
    <p:sldId id="269" r:id="rId4"/>
    <p:sldId id="270" r:id="rId5"/>
    <p:sldId id="271" r:id="rId6"/>
    <p:sldId id="272" r:id="rId7"/>
    <p:sldId id="266" r:id="rId8"/>
    <p:sldId id="265" r:id="rId9"/>
    <p:sldId id="264" r:id="rId10"/>
    <p:sldId id="263" r:id="rId11"/>
    <p:sldId id="262" r:id="rId12"/>
    <p:sldId id="274" r:id="rId13"/>
    <p:sldId id="277" r:id="rId14"/>
    <p:sldId id="278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669900"/>
    <a:srgbClr val="33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11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93F413-9786-467F-801E-039F11E6DF8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9E0A50-4612-4E72-B9A5-00AD29D720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A27BEA-07EC-42FD-92F2-D0F445A63ED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4660A7-D0E2-469A-BB80-10E4F785AAD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D2E822-AA0A-4109-97CE-FCE84C8F82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54EDC3-AA3B-4CE9-B36C-DEAD3CF5D2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EF73CE-C850-438C-BBA2-2F48DE7C062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B4EC34-307D-4812-8F44-6834BF0D42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4AAA7D-E753-4B32-A1BF-3781F82CD7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81F178-BB25-4046-9DD9-804B8EDFA36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C7319A-9E4B-47C5-8491-BE02DB4B5D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9E9A3E6-1314-4C97-AA70-0C1CBACF740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14D07EA-359F-4394-A5B8-1EA6599095E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gif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gif"/><Relationship Id="rId5" Type="http://schemas.openxmlformats.org/officeDocument/2006/relationships/image" Target="../media/image5.jpeg"/><Relationship Id="rId10" Type="http://schemas.openxmlformats.org/officeDocument/2006/relationships/image" Target="../media/image11.png"/><Relationship Id="rId4" Type="http://schemas.openxmlformats.org/officeDocument/2006/relationships/image" Target="../media/image3.gif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33CCFF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507" b="58670"/>
          <a:stretch>
            <a:fillRect/>
          </a:stretch>
        </p:blipFill>
        <p:spPr bwMode="auto">
          <a:xfrm>
            <a:off x="7413625" y="0"/>
            <a:ext cx="1730375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 descr="ул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88" y="0"/>
            <a:ext cx="1166812" cy="1127125"/>
          </a:xfrm>
          <a:prstGeom prst="rect">
            <a:avLst/>
          </a:prstGeom>
          <a:noFill/>
        </p:spPr>
      </p:pic>
      <p:pic>
        <p:nvPicPr>
          <p:cNvPr id="6153" name="Picture 9" descr="пчёл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04813"/>
            <a:ext cx="1309687" cy="698500"/>
          </a:xfrm>
          <a:prstGeom prst="rect">
            <a:avLst/>
          </a:prstGeom>
          <a:noFill/>
        </p:spPr>
      </p:pic>
      <p:pic>
        <p:nvPicPr>
          <p:cNvPr id="6202" name="Picture 58" descr="солнц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5888"/>
            <a:ext cx="1447800" cy="1504950"/>
          </a:xfrm>
          <a:prstGeom prst="rect">
            <a:avLst/>
          </a:prstGeom>
          <a:noFill/>
        </p:spPr>
      </p:pic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0" y="5734050"/>
            <a:ext cx="9144000" cy="112395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6206" name="Picture 62" descr="i?id=91164869-51-7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5805488"/>
            <a:ext cx="852488" cy="852487"/>
          </a:xfrm>
          <a:prstGeom prst="rect">
            <a:avLst/>
          </a:prstGeom>
          <a:noFill/>
        </p:spPr>
      </p:pic>
      <p:pic>
        <p:nvPicPr>
          <p:cNvPr id="6216" name="Picture 72" descr="гусеничка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4300" y="5013325"/>
            <a:ext cx="833438" cy="1030288"/>
          </a:xfrm>
          <a:prstGeom prst="rect">
            <a:avLst/>
          </a:prstGeom>
          <a:noFill/>
        </p:spPr>
      </p:pic>
      <p:pic>
        <p:nvPicPr>
          <p:cNvPr id="6220" name="Picture 76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179388" y="6178550"/>
            <a:ext cx="708025" cy="679450"/>
          </a:xfrm>
          <a:prstGeom prst="rect">
            <a:avLst/>
          </a:prstGeom>
          <a:noFill/>
        </p:spPr>
      </p:pic>
      <p:pic>
        <p:nvPicPr>
          <p:cNvPr id="6221" name="Picture 77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7164388" y="5734050"/>
            <a:ext cx="720725" cy="720725"/>
          </a:xfrm>
          <a:prstGeom prst="rect">
            <a:avLst/>
          </a:prstGeom>
          <a:noFill/>
        </p:spPr>
      </p:pic>
      <p:pic>
        <p:nvPicPr>
          <p:cNvPr id="6222" name="Picture 78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3059113" y="5949950"/>
            <a:ext cx="720725" cy="679450"/>
          </a:xfrm>
          <a:prstGeom prst="rect">
            <a:avLst/>
          </a:prstGeom>
          <a:noFill/>
        </p:spPr>
      </p:pic>
      <p:pic>
        <p:nvPicPr>
          <p:cNvPr id="6223" name="Picture 79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755650" y="5734050"/>
            <a:ext cx="720725" cy="679450"/>
          </a:xfrm>
          <a:prstGeom prst="rect">
            <a:avLst/>
          </a:prstGeom>
          <a:noFill/>
        </p:spPr>
      </p:pic>
      <p:pic>
        <p:nvPicPr>
          <p:cNvPr id="6224" name="Picture 80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5795963" y="5805488"/>
            <a:ext cx="708025" cy="679450"/>
          </a:xfrm>
          <a:prstGeom prst="rect">
            <a:avLst/>
          </a:prstGeom>
          <a:noFill/>
        </p:spPr>
      </p:pic>
      <p:pic>
        <p:nvPicPr>
          <p:cNvPr id="6225" name="Picture 81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4716463" y="6137275"/>
            <a:ext cx="720725" cy="720725"/>
          </a:xfrm>
          <a:prstGeom prst="rect">
            <a:avLst/>
          </a:prstGeom>
          <a:noFill/>
        </p:spPr>
      </p:pic>
      <p:sp>
        <p:nvSpPr>
          <p:cNvPr id="6229" name="AutoShape 85"/>
          <p:cNvSpPr>
            <a:spLocks noChangeArrowheads="1"/>
          </p:cNvSpPr>
          <p:nvPr/>
        </p:nvSpPr>
        <p:spPr bwMode="auto">
          <a:xfrm rot="17361918" flipV="1">
            <a:off x="6334919" y="6058694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1" name="AutoShape 87"/>
          <p:cNvSpPr>
            <a:spLocks noChangeArrowheads="1"/>
          </p:cNvSpPr>
          <p:nvPr/>
        </p:nvSpPr>
        <p:spPr bwMode="auto">
          <a:xfrm rot="3980084" flipV="1">
            <a:off x="2950370" y="62031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2" name="AutoShape 88"/>
          <p:cNvSpPr>
            <a:spLocks noChangeArrowheads="1"/>
          </p:cNvSpPr>
          <p:nvPr/>
        </p:nvSpPr>
        <p:spPr bwMode="auto">
          <a:xfrm rot="12727186" flipV="1">
            <a:off x="5148263" y="6021388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3" name="AutoShape 89"/>
          <p:cNvSpPr>
            <a:spLocks noChangeArrowheads="1"/>
          </p:cNvSpPr>
          <p:nvPr/>
        </p:nvSpPr>
        <p:spPr bwMode="auto">
          <a:xfrm rot="17066278" flipV="1">
            <a:off x="1293020" y="59872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4" name="AutoShape 90"/>
          <p:cNvSpPr>
            <a:spLocks noChangeArrowheads="1"/>
          </p:cNvSpPr>
          <p:nvPr/>
        </p:nvSpPr>
        <p:spPr bwMode="auto">
          <a:xfrm rot="8621360" flipV="1">
            <a:off x="107950" y="6021388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5" name="AutoShape 91"/>
          <p:cNvSpPr>
            <a:spLocks noChangeArrowheads="1"/>
          </p:cNvSpPr>
          <p:nvPr/>
        </p:nvSpPr>
        <p:spPr bwMode="auto">
          <a:xfrm rot="157333" flipV="1">
            <a:off x="7380288" y="6308725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237" name="Picture 93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0"/>
            <a:ext cx="1762125" cy="792163"/>
          </a:xfrm>
          <a:prstGeom prst="rect">
            <a:avLst/>
          </a:prstGeom>
          <a:noFill/>
        </p:spPr>
      </p:pic>
      <p:pic>
        <p:nvPicPr>
          <p:cNvPr id="6238" name="Picture 94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60350"/>
            <a:ext cx="1762125" cy="792163"/>
          </a:xfrm>
          <a:prstGeom prst="rect">
            <a:avLst/>
          </a:prstGeom>
          <a:noFill/>
        </p:spPr>
      </p:pic>
      <p:sp>
        <p:nvSpPr>
          <p:cNvPr id="6244" name="Text Box 100"/>
          <p:cNvSpPr txBox="1">
            <a:spLocks noChangeArrowheads="1"/>
          </p:cNvSpPr>
          <p:nvPr/>
        </p:nvSpPr>
        <p:spPr bwMode="auto">
          <a:xfrm>
            <a:off x="611561" y="2204864"/>
            <a:ext cx="7776863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2400" dirty="0" smtClean="0">
                <a:solidFill>
                  <a:srgbClr val="FF0000"/>
                </a:solidFill>
              </a:rPr>
              <a:t>Основная образовательная программа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 ( на переходной период)</a:t>
            </a:r>
            <a:r>
              <a:rPr lang="ru-RU" sz="2400" dirty="0" smtClean="0"/>
              <a:t> </a:t>
            </a:r>
          </a:p>
          <a:p>
            <a:pPr algn="ctr" eaLnBrk="1" hangingPunct="1"/>
            <a:endParaRPr lang="ru-RU" sz="2400" dirty="0" smtClean="0"/>
          </a:p>
          <a:p>
            <a:pPr algn="ctr" eaLnBrk="1" hangingPunct="1"/>
            <a:r>
              <a:rPr lang="ru-RU" sz="2400" dirty="0" smtClean="0">
                <a:solidFill>
                  <a:srgbClr val="0070C0"/>
                </a:solidFill>
              </a:rPr>
              <a:t>Муниципального бюджетного дошкольного образовательного учреждения</a:t>
            </a:r>
          </a:p>
          <a:p>
            <a:pPr algn="ctr" eaLnBrk="1" hangingPunct="1"/>
            <a:r>
              <a:rPr lang="ru-RU" sz="2400" dirty="0" smtClean="0">
                <a:solidFill>
                  <a:srgbClr val="0070C0"/>
                </a:solidFill>
              </a:rPr>
              <a:t> «</a:t>
            </a:r>
            <a:r>
              <a:rPr lang="ru-RU" sz="2400" dirty="0" err="1" smtClean="0">
                <a:solidFill>
                  <a:srgbClr val="0070C0"/>
                </a:solidFill>
              </a:rPr>
              <a:t>Староильмовский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</a:p>
          <a:p>
            <a:pPr algn="ctr" eaLnBrk="1" hangingPunct="1"/>
            <a:r>
              <a:rPr lang="ru-RU" sz="2400" dirty="0" smtClean="0">
                <a:solidFill>
                  <a:srgbClr val="0070C0"/>
                </a:solidFill>
              </a:rPr>
              <a:t> детский сад«Солнышко».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  <p:pic>
        <p:nvPicPr>
          <p:cNvPr id="6246" name="Picture 102" descr="http://us.123rf.com/400wm/400/400/print2d/print2d1008/print2d100800053/7611069-set-vector-images-children-toys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71" r="61324" b="64755"/>
          <a:stretch>
            <a:fillRect/>
          </a:stretch>
        </p:blipFill>
        <p:spPr bwMode="auto">
          <a:xfrm>
            <a:off x="1619250" y="5346700"/>
            <a:ext cx="1331913" cy="1330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507" b="58670"/>
          <a:stretch>
            <a:fillRect/>
          </a:stretch>
        </p:blipFill>
        <p:spPr bwMode="auto">
          <a:xfrm>
            <a:off x="7413625" y="0"/>
            <a:ext cx="1730375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 descr="ул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88" y="0"/>
            <a:ext cx="1166812" cy="1127125"/>
          </a:xfrm>
          <a:prstGeom prst="rect">
            <a:avLst/>
          </a:prstGeom>
          <a:noFill/>
        </p:spPr>
      </p:pic>
      <p:pic>
        <p:nvPicPr>
          <p:cNvPr id="6153" name="Picture 9" descr="пчёл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04813"/>
            <a:ext cx="1309687" cy="698500"/>
          </a:xfrm>
          <a:prstGeom prst="rect">
            <a:avLst/>
          </a:prstGeom>
          <a:noFill/>
        </p:spPr>
      </p:pic>
      <p:pic>
        <p:nvPicPr>
          <p:cNvPr id="6202" name="Picture 58" descr="солнц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5888"/>
            <a:ext cx="1447800" cy="1504950"/>
          </a:xfrm>
          <a:prstGeom prst="rect">
            <a:avLst/>
          </a:prstGeom>
          <a:noFill/>
        </p:spPr>
      </p:pic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0" y="5734050"/>
            <a:ext cx="9144000" cy="112395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6206" name="Picture 62" descr="i?id=91164869-51-7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5805488"/>
            <a:ext cx="852488" cy="852487"/>
          </a:xfrm>
          <a:prstGeom prst="rect">
            <a:avLst/>
          </a:prstGeom>
          <a:noFill/>
        </p:spPr>
      </p:pic>
      <p:pic>
        <p:nvPicPr>
          <p:cNvPr id="6216" name="Picture 72" descr="гусеничка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4300" y="5013325"/>
            <a:ext cx="833438" cy="1030288"/>
          </a:xfrm>
          <a:prstGeom prst="rect">
            <a:avLst/>
          </a:prstGeom>
          <a:noFill/>
        </p:spPr>
      </p:pic>
      <p:pic>
        <p:nvPicPr>
          <p:cNvPr id="6220" name="Picture 76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179388" y="6178550"/>
            <a:ext cx="708025" cy="679450"/>
          </a:xfrm>
          <a:prstGeom prst="rect">
            <a:avLst/>
          </a:prstGeom>
          <a:noFill/>
        </p:spPr>
      </p:pic>
      <p:pic>
        <p:nvPicPr>
          <p:cNvPr id="6221" name="Picture 77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7164388" y="5734050"/>
            <a:ext cx="720725" cy="720725"/>
          </a:xfrm>
          <a:prstGeom prst="rect">
            <a:avLst/>
          </a:prstGeom>
          <a:noFill/>
        </p:spPr>
      </p:pic>
      <p:pic>
        <p:nvPicPr>
          <p:cNvPr id="6222" name="Picture 78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3059113" y="5949950"/>
            <a:ext cx="720725" cy="679450"/>
          </a:xfrm>
          <a:prstGeom prst="rect">
            <a:avLst/>
          </a:prstGeom>
          <a:noFill/>
        </p:spPr>
      </p:pic>
      <p:pic>
        <p:nvPicPr>
          <p:cNvPr id="6223" name="Picture 79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755650" y="5734050"/>
            <a:ext cx="720725" cy="679450"/>
          </a:xfrm>
          <a:prstGeom prst="rect">
            <a:avLst/>
          </a:prstGeom>
          <a:noFill/>
        </p:spPr>
      </p:pic>
      <p:pic>
        <p:nvPicPr>
          <p:cNvPr id="6224" name="Picture 80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5795963" y="5805488"/>
            <a:ext cx="708025" cy="679450"/>
          </a:xfrm>
          <a:prstGeom prst="rect">
            <a:avLst/>
          </a:prstGeom>
          <a:noFill/>
        </p:spPr>
      </p:pic>
      <p:pic>
        <p:nvPicPr>
          <p:cNvPr id="6225" name="Picture 81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4716463" y="6137275"/>
            <a:ext cx="720725" cy="720725"/>
          </a:xfrm>
          <a:prstGeom prst="rect">
            <a:avLst/>
          </a:prstGeom>
          <a:noFill/>
        </p:spPr>
      </p:pic>
      <p:sp>
        <p:nvSpPr>
          <p:cNvPr id="6229" name="AutoShape 85"/>
          <p:cNvSpPr>
            <a:spLocks noChangeArrowheads="1"/>
          </p:cNvSpPr>
          <p:nvPr/>
        </p:nvSpPr>
        <p:spPr bwMode="auto">
          <a:xfrm rot="17361918" flipV="1">
            <a:off x="6334919" y="6058694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1" name="AutoShape 87"/>
          <p:cNvSpPr>
            <a:spLocks noChangeArrowheads="1"/>
          </p:cNvSpPr>
          <p:nvPr/>
        </p:nvSpPr>
        <p:spPr bwMode="auto">
          <a:xfrm rot="3980084" flipV="1">
            <a:off x="2950370" y="62031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2" name="AutoShape 88"/>
          <p:cNvSpPr>
            <a:spLocks noChangeArrowheads="1"/>
          </p:cNvSpPr>
          <p:nvPr/>
        </p:nvSpPr>
        <p:spPr bwMode="auto">
          <a:xfrm rot="12727186" flipV="1">
            <a:off x="5148263" y="6021388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3" name="AutoShape 89"/>
          <p:cNvSpPr>
            <a:spLocks noChangeArrowheads="1"/>
          </p:cNvSpPr>
          <p:nvPr/>
        </p:nvSpPr>
        <p:spPr bwMode="auto">
          <a:xfrm rot="17066278" flipV="1">
            <a:off x="1293020" y="59872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4" name="AutoShape 90"/>
          <p:cNvSpPr>
            <a:spLocks noChangeArrowheads="1"/>
          </p:cNvSpPr>
          <p:nvPr/>
        </p:nvSpPr>
        <p:spPr bwMode="auto">
          <a:xfrm rot="8621360" flipV="1">
            <a:off x="107950" y="6021388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5" name="AutoShape 91"/>
          <p:cNvSpPr>
            <a:spLocks noChangeArrowheads="1"/>
          </p:cNvSpPr>
          <p:nvPr/>
        </p:nvSpPr>
        <p:spPr bwMode="auto">
          <a:xfrm rot="157333" flipV="1">
            <a:off x="7380288" y="6308725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237" name="Picture 93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0"/>
            <a:ext cx="1762125" cy="792163"/>
          </a:xfrm>
          <a:prstGeom prst="rect">
            <a:avLst/>
          </a:prstGeom>
          <a:noFill/>
        </p:spPr>
      </p:pic>
      <p:pic>
        <p:nvPicPr>
          <p:cNvPr id="6238" name="Picture 94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60350"/>
            <a:ext cx="1762125" cy="792163"/>
          </a:xfrm>
          <a:prstGeom prst="rect">
            <a:avLst/>
          </a:prstGeom>
          <a:noFill/>
        </p:spPr>
      </p:pic>
      <p:sp>
        <p:nvSpPr>
          <p:cNvPr id="6244" name="Text Box 100"/>
          <p:cNvSpPr txBox="1">
            <a:spLocks noChangeArrowheads="1"/>
          </p:cNvSpPr>
          <p:nvPr/>
        </p:nvSpPr>
        <p:spPr bwMode="auto">
          <a:xfrm>
            <a:off x="755576" y="980728"/>
            <a:ext cx="7920879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25000"/>
                  </a:schemeClr>
                </a:solidFill>
              </a:rPr>
              <a:t>ЧТО ТАКОЕ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25000"/>
                  </a:schemeClr>
                </a:solidFill>
              </a:rPr>
              <a:t> образовательная программа 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25000"/>
                  </a:schemeClr>
                </a:solidFill>
              </a:rPr>
              <a:t>ДЕТСКОГО САДА ?</a:t>
            </a:r>
          </a:p>
          <a:p>
            <a:pPr algn="ctr"/>
            <a:endParaRPr lang="ru-RU" b="1" dirty="0" smtClean="0">
              <a:solidFill>
                <a:schemeClr val="accent1">
                  <a:lumMod val="2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1">
                  <a:lumMod val="2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1">
                  <a:lumMod val="2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1">
                  <a:lumMod val="2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1">
                  <a:lumMod val="2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1">
                  <a:lumMod val="2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+mn-lt"/>
              </a:rPr>
              <a:t>Образовательная программа дошкольного образовательного учреждения является одним из основных нормативно-управленческим документом ДОУ, характеризующих специфику содержания образования.</a:t>
            </a:r>
          </a:p>
          <a:p>
            <a:pPr algn="ctr"/>
            <a:endParaRPr lang="ru-RU" dirty="0">
              <a:solidFill>
                <a:schemeClr val="accent1">
                  <a:lumMod val="25000"/>
                </a:schemeClr>
              </a:solidFill>
            </a:endParaRPr>
          </a:p>
        </p:txBody>
      </p:sp>
      <p:pic>
        <p:nvPicPr>
          <p:cNvPr id="6246" name="Picture 102" descr="http://us.123rf.com/400wm/400/400/print2d/print2d1008/print2d100800053/7611069-set-vector-images-children-toys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71" r="61324" b="64755"/>
          <a:stretch>
            <a:fillRect/>
          </a:stretch>
        </p:blipFill>
        <p:spPr bwMode="auto">
          <a:xfrm>
            <a:off x="1619250" y="5346700"/>
            <a:ext cx="1331913" cy="1330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507" b="58670"/>
          <a:stretch>
            <a:fillRect/>
          </a:stretch>
        </p:blipFill>
        <p:spPr bwMode="auto">
          <a:xfrm>
            <a:off x="7413625" y="0"/>
            <a:ext cx="1730375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 descr="ул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88" y="0"/>
            <a:ext cx="1166812" cy="1127125"/>
          </a:xfrm>
          <a:prstGeom prst="rect">
            <a:avLst/>
          </a:prstGeom>
          <a:noFill/>
        </p:spPr>
      </p:pic>
      <p:pic>
        <p:nvPicPr>
          <p:cNvPr id="6153" name="Picture 9" descr="пчёл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04813"/>
            <a:ext cx="1309687" cy="698500"/>
          </a:xfrm>
          <a:prstGeom prst="rect">
            <a:avLst/>
          </a:prstGeom>
          <a:noFill/>
        </p:spPr>
      </p:pic>
      <p:pic>
        <p:nvPicPr>
          <p:cNvPr id="6202" name="Picture 58" descr="солнц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5888"/>
            <a:ext cx="1447800" cy="1504950"/>
          </a:xfrm>
          <a:prstGeom prst="rect">
            <a:avLst/>
          </a:prstGeom>
          <a:noFill/>
        </p:spPr>
      </p:pic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0" y="5734050"/>
            <a:ext cx="9144000" cy="112395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6206" name="Picture 62" descr="i?id=91164869-51-7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5805488"/>
            <a:ext cx="852488" cy="852487"/>
          </a:xfrm>
          <a:prstGeom prst="rect">
            <a:avLst/>
          </a:prstGeom>
          <a:noFill/>
        </p:spPr>
      </p:pic>
      <p:pic>
        <p:nvPicPr>
          <p:cNvPr id="6216" name="Picture 72" descr="гусеничка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4300" y="5013325"/>
            <a:ext cx="833438" cy="1030288"/>
          </a:xfrm>
          <a:prstGeom prst="rect">
            <a:avLst/>
          </a:prstGeom>
          <a:noFill/>
        </p:spPr>
      </p:pic>
      <p:pic>
        <p:nvPicPr>
          <p:cNvPr id="6220" name="Picture 76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179388" y="6178550"/>
            <a:ext cx="708025" cy="679450"/>
          </a:xfrm>
          <a:prstGeom prst="rect">
            <a:avLst/>
          </a:prstGeom>
          <a:noFill/>
        </p:spPr>
      </p:pic>
      <p:pic>
        <p:nvPicPr>
          <p:cNvPr id="6221" name="Picture 77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7164388" y="5734050"/>
            <a:ext cx="720725" cy="720725"/>
          </a:xfrm>
          <a:prstGeom prst="rect">
            <a:avLst/>
          </a:prstGeom>
          <a:noFill/>
        </p:spPr>
      </p:pic>
      <p:pic>
        <p:nvPicPr>
          <p:cNvPr id="6222" name="Picture 78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3059113" y="5949950"/>
            <a:ext cx="720725" cy="679450"/>
          </a:xfrm>
          <a:prstGeom prst="rect">
            <a:avLst/>
          </a:prstGeom>
          <a:noFill/>
        </p:spPr>
      </p:pic>
      <p:pic>
        <p:nvPicPr>
          <p:cNvPr id="6223" name="Picture 79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755650" y="5734050"/>
            <a:ext cx="720725" cy="679450"/>
          </a:xfrm>
          <a:prstGeom prst="rect">
            <a:avLst/>
          </a:prstGeom>
          <a:noFill/>
        </p:spPr>
      </p:pic>
      <p:pic>
        <p:nvPicPr>
          <p:cNvPr id="6224" name="Picture 80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5795963" y="5805488"/>
            <a:ext cx="708025" cy="679450"/>
          </a:xfrm>
          <a:prstGeom prst="rect">
            <a:avLst/>
          </a:prstGeom>
          <a:noFill/>
        </p:spPr>
      </p:pic>
      <p:pic>
        <p:nvPicPr>
          <p:cNvPr id="6225" name="Picture 81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4716463" y="6137275"/>
            <a:ext cx="720725" cy="720725"/>
          </a:xfrm>
          <a:prstGeom prst="rect">
            <a:avLst/>
          </a:prstGeom>
          <a:noFill/>
        </p:spPr>
      </p:pic>
      <p:sp>
        <p:nvSpPr>
          <p:cNvPr id="6229" name="AutoShape 85"/>
          <p:cNvSpPr>
            <a:spLocks noChangeArrowheads="1"/>
          </p:cNvSpPr>
          <p:nvPr/>
        </p:nvSpPr>
        <p:spPr bwMode="auto">
          <a:xfrm rot="17361918" flipV="1">
            <a:off x="6334919" y="6058694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1" name="AutoShape 87"/>
          <p:cNvSpPr>
            <a:spLocks noChangeArrowheads="1"/>
          </p:cNvSpPr>
          <p:nvPr/>
        </p:nvSpPr>
        <p:spPr bwMode="auto">
          <a:xfrm rot="3980084" flipV="1">
            <a:off x="2950370" y="62031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2" name="AutoShape 88"/>
          <p:cNvSpPr>
            <a:spLocks noChangeArrowheads="1"/>
          </p:cNvSpPr>
          <p:nvPr/>
        </p:nvSpPr>
        <p:spPr bwMode="auto">
          <a:xfrm rot="12727186" flipV="1">
            <a:off x="5148263" y="6021388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3" name="AutoShape 89"/>
          <p:cNvSpPr>
            <a:spLocks noChangeArrowheads="1"/>
          </p:cNvSpPr>
          <p:nvPr/>
        </p:nvSpPr>
        <p:spPr bwMode="auto">
          <a:xfrm rot="17066278" flipV="1">
            <a:off x="1293020" y="59872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4" name="AutoShape 90"/>
          <p:cNvSpPr>
            <a:spLocks noChangeArrowheads="1"/>
          </p:cNvSpPr>
          <p:nvPr/>
        </p:nvSpPr>
        <p:spPr bwMode="auto">
          <a:xfrm rot="8621360" flipV="1">
            <a:off x="107950" y="6021388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5" name="AutoShape 91"/>
          <p:cNvSpPr>
            <a:spLocks noChangeArrowheads="1"/>
          </p:cNvSpPr>
          <p:nvPr/>
        </p:nvSpPr>
        <p:spPr bwMode="auto">
          <a:xfrm rot="157333" flipV="1">
            <a:off x="7380288" y="6308725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237" name="Picture 93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0"/>
            <a:ext cx="1762125" cy="792163"/>
          </a:xfrm>
          <a:prstGeom prst="rect">
            <a:avLst/>
          </a:prstGeom>
          <a:noFill/>
        </p:spPr>
      </p:pic>
      <p:pic>
        <p:nvPicPr>
          <p:cNvPr id="6238" name="Picture 94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60350"/>
            <a:ext cx="1762125" cy="792163"/>
          </a:xfrm>
          <a:prstGeom prst="rect">
            <a:avLst/>
          </a:prstGeom>
          <a:noFill/>
        </p:spPr>
      </p:pic>
      <p:sp>
        <p:nvSpPr>
          <p:cNvPr id="6244" name="Text Box 100"/>
          <p:cNvSpPr txBox="1">
            <a:spLocks noChangeArrowheads="1"/>
          </p:cNvSpPr>
          <p:nvPr/>
        </p:nvSpPr>
        <p:spPr bwMode="auto">
          <a:xfrm>
            <a:off x="1547813" y="2349500"/>
            <a:ext cx="2487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246" name="Picture 102" descr="http://us.123rf.com/400wm/400/400/print2d/print2d1008/print2d100800053/7611069-set-vector-images-children-toys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71" r="61324" b="64755"/>
          <a:stretch>
            <a:fillRect/>
          </a:stretch>
        </p:blipFill>
        <p:spPr bwMode="auto">
          <a:xfrm>
            <a:off x="1619250" y="5346700"/>
            <a:ext cx="1331913" cy="1330325"/>
          </a:xfrm>
          <a:prstGeom prst="rect">
            <a:avLst/>
          </a:prstGeom>
          <a:noFill/>
        </p:spPr>
      </p:pic>
      <p:sp>
        <p:nvSpPr>
          <p:cNvPr id="25" name="Овал 24"/>
          <p:cNvSpPr/>
          <p:nvPr/>
        </p:nvSpPr>
        <p:spPr>
          <a:xfrm>
            <a:off x="1907704" y="836712"/>
            <a:ext cx="2880320" cy="2376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</a:rPr>
              <a:t>Как составляется образовательная программа?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5004048" y="1052736"/>
            <a:ext cx="3456384" cy="20882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CF31B8"/>
                </a:solidFill>
              </a:rPr>
              <a:t>Основная образовательная программа 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CF31B8"/>
                </a:solidFill>
              </a:rPr>
              <a:t>МБДОУ «</a:t>
            </a:r>
            <a:r>
              <a:rPr lang="ru-RU" sz="1400" b="1" dirty="0" err="1" smtClean="0">
                <a:solidFill>
                  <a:srgbClr val="CF31B8"/>
                </a:solidFill>
              </a:rPr>
              <a:t>Староильмовский</a:t>
            </a:r>
            <a:r>
              <a:rPr lang="ru-RU" sz="1400" b="1" dirty="0" smtClean="0">
                <a:solidFill>
                  <a:srgbClr val="CF31B8"/>
                </a:solidFill>
              </a:rPr>
              <a:t> детский сад« Солнышко» разработана педагогическим коллективом ДОУ</a:t>
            </a:r>
            <a:endParaRPr lang="ru-RU" sz="1400" b="1" dirty="0">
              <a:solidFill>
                <a:srgbClr val="CF31B8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619672" y="3356992"/>
            <a:ext cx="5976664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</a:rPr>
              <a:t>Образовательная программа дошкольного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</a:rPr>
              <a:t>образовательного учреждения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</a:rPr>
              <a:t>разрабатывается в соответствии с требованиями основных нормативных документов: Федеральный законом «Об образовании в Российской Федерации»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</a:rPr>
              <a:t>согласно п. 5, ст. 12«каждым образовательным учреждением самостоятельно»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</a:rPr>
              <a:t> и ФГОС п.1.7  и является обязательным нормативным документом. </a:t>
            </a:r>
            <a:endParaRPr lang="ru-RU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507" b="58670"/>
          <a:stretch>
            <a:fillRect/>
          </a:stretch>
        </p:blipFill>
        <p:spPr bwMode="auto">
          <a:xfrm>
            <a:off x="7413625" y="0"/>
            <a:ext cx="1730375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 descr="ул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88" y="0"/>
            <a:ext cx="1166812" cy="1127125"/>
          </a:xfrm>
          <a:prstGeom prst="rect">
            <a:avLst/>
          </a:prstGeom>
          <a:noFill/>
        </p:spPr>
      </p:pic>
      <p:pic>
        <p:nvPicPr>
          <p:cNvPr id="6153" name="Picture 9" descr="пчёл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04813"/>
            <a:ext cx="1309687" cy="698500"/>
          </a:xfrm>
          <a:prstGeom prst="rect">
            <a:avLst/>
          </a:prstGeom>
          <a:noFill/>
        </p:spPr>
      </p:pic>
      <p:pic>
        <p:nvPicPr>
          <p:cNvPr id="6202" name="Picture 58" descr="солнц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5888"/>
            <a:ext cx="1447800" cy="1504950"/>
          </a:xfrm>
          <a:prstGeom prst="rect">
            <a:avLst/>
          </a:prstGeom>
          <a:noFill/>
        </p:spPr>
      </p:pic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0" y="5734050"/>
            <a:ext cx="9144000" cy="112395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6206" name="Picture 62" descr="i?id=91164869-51-7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5805488"/>
            <a:ext cx="852488" cy="852487"/>
          </a:xfrm>
          <a:prstGeom prst="rect">
            <a:avLst/>
          </a:prstGeom>
          <a:noFill/>
        </p:spPr>
      </p:pic>
      <p:pic>
        <p:nvPicPr>
          <p:cNvPr id="6216" name="Picture 72" descr="гусеничка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4300" y="5013325"/>
            <a:ext cx="833438" cy="1030288"/>
          </a:xfrm>
          <a:prstGeom prst="rect">
            <a:avLst/>
          </a:prstGeom>
          <a:noFill/>
        </p:spPr>
      </p:pic>
      <p:pic>
        <p:nvPicPr>
          <p:cNvPr id="6220" name="Picture 76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179388" y="6178550"/>
            <a:ext cx="708025" cy="679450"/>
          </a:xfrm>
          <a:prstGeom prst="rect">
            <a:avLst/>
          </a:prstGeom>
          <a:noFill/>
        </p:spPr>
      </p:pic>
      <p:pic>
        <p:nvPicPr>
          <p:cNvPr id="6221" name="Picture 77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7164388" y="5734050"/>
            <a:ext cx="720725" cy="720725"/>
          </a:xfrm>
          <a:prstGeom prst="rect">
            <a:avLst/>
          </a:prstGeom>
          <a:noFill/>
        </p:spPr>
      </p:pic>
      <p:pic>
        <p:nvPicPr>
          <p:cNvPr id="6222" name="Picture 78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3059113" y="5949950"/>
            <a:ext cx="720725" cy="679450"/>
          </a:xfrm>
          <a:prstGeom prst="rect">
            <a:avLst/>
          </a:prstGeom>
          <a:noFill/>
        </p:spPr>
      </p:pic>
      <p:pic>
        <p:nvPicPr>
          <p:cNvPr id="6223" name="Picture 79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755650" y="5734050"/>
            <a:ext cx="720725" cy="679450"/>
          </a:xfrm>
          <a:prstGeom prst="rect">
            <a:avLst/>
          </a:prstGeom>
          <a:noFill/>
        </p:spPr>
      </p:pic>
      <p:pic>
        <p:nvPicPr>
          <p:cNvPr id="6224" name="Picture 80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5795963" y="5805488"/>
            <a:ext cx="708025" cy="679450"/>
          </a:xfrm>
          <a:prstGeom prst="rect">
            <a:avLst/>
          </a:prstGeom>
          <a:noFill/>
        </p:spPr>
      </p:pic>
      <p:pic>
        <p:nvPicPr>
          <p:cNvPr id="6225" name="Picture 81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4716463" y="6137275"/>
            <a:ext cx="720725" cy="720725"/>
          </a:xfrm>
          <a:prstGeom prst="rect">
            <a:avLst/>
          </a:prstGeom>
          <a:noFill/>
        </p:spPr>
      </p:pic>
      <p:sp>
        <p:nvSpPr>
          <p:cNvPr id="6229" name="AutoShape 85"/>
          <p:cNvSpPr>
            <a:spLocks noChangeArrowheads="1"/>
          </p:cNvSpPr>
          <p:nvPr/>
        </p:nvSpPr>
        <p:spPr bwMode="auto">
          <a:xfrm rot="17361918" flipV="1">
            <a:off x="6334919" y="6058694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1" name="AutoShape 87"/>
          <p:cNvSpPr>
            <a:spLocks noChangeArrowheads="1"/>
          </p:cNvSpPr>
          <p:nvPr/>
        </p:nvSpPr>
        <p:spPr bwMode="auto">
          <a:xfrm rot="3980084" flipV="1">
            <a:off x="2950370" y="62031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2" name="AutoShape 88"/>
          <p:cNvSpPr>
            <a:spLocks noChangeArrowheads="1"/>
          </p:cNvSpPr>
          <p:nvPr/>
        </p:nvSpPr>
        <p:spPr bwMode="auto">
          <a:xfrm rot="12727186" flipV="1">
            <a:off x="5148263" y="6021388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3" name="AutoShape 89"/>
          <p:cNvSpPr>
            <a:spLocks noChangeArrowheads="1"/>
          </p:cNvSpPr>
          <p:nvPr/>
        </p:nvSpPr>
        <p:spPr bwMode="auto">
          <a:xfrm rot="17066278" flipV="1">
            <a:off x="1293020" y="59872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4" name="AutoShape 90"/>
          <p:cNvSpPr>
            <a:spLocks noChangeArrowheads="1"/>
          </p:cNvSpPr>
          <p:nvPr/>
        </p:nvSpPr>
        <p:spPr bwMode="auto">
          <a:xfrm rot="8621360" flipV="1">
            <a:off x="107950" y="6021388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5" name="AutoShape 91"/>
          <p:cNvSpPr>
            <a:spLocks noChangeArrowheads="1"/>
          </p:cNvSpPr>
          <p:nvPr/>
        </p:nvSpPr>
        <p:spPr bwMode="auto">
          <a:xfrm rot="157333" flipV="1">
            <a:off x="7380288" y="6308725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237" name="Picture 93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0"/>
            <a:ext cx="1762125" cy="792163"/>
          </a:xfrm>
          <a:prstGeom prst="rect">
            <a:avLst/>
          </a:prstGeom>
          <a:noFill/>
        </p:spPr>
      </p:pic>
      <p:pic>
        <p:nvPicPr>
          <p:cNvPr id="6238" name="Picture 94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60350"/>
            <a:ext cx="1762125" cy="792163"/>
          </a:xfrm>
          <a:prstGeom prst="rect">
            <a:avLst/>
          </a:prstGeom>
          <a:noFill/>
        </p:spPr>
      </p:pic>
      <p:sp>
        <p:nvSpPr>
          <p:cNvPr id="6244" name="Text Box 100"/>
          <p:cNvSpPr txBox="1">
            <a:spLocks noChangeArrowheads="1"/>
          </p:cNvSpPr>
          <p:nvPr/>
        </p:nvSpPr>
        <p:spPr bwMode="auto">
          <a:xfrm>
            <a:off x="1547813" y="23495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6246" name="Picture 102" descr="http://us.123rf.com/400wm/400/400/print2d/print2d1008/print2d100800053/7611069-set-vector-images-children-toys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71" r="61324" b="64755"/>
          <a:stretch>
            <a:fillRect/>
          </a:stretch>
        </p:blipFill>
        <p:spPr bwMode="auto">
          <a:xfrm>
            <a:off x="1619250" y="5346700"/>
            <a:ext cx="1331913" cy="1330325"/>
          </a:xfrm>
          <a:prstGeom prst="rect">
            <a:avLst/>
          </a:prstGeom>
          <a:noFill/>
        </p:spPr>
      </p:pic>
      <p:sp>
        <p:nvSpPr>
          <p:cNvPr id="25" name="Прямоугольник с двумя скругленными соседними углами 24"/>
          <p:cNvSpPr/>
          <p:nvPr/>
        </p:nvSpPr>
        <p:spPr>
          <a:xfrm>
            <a:off x="683568" y="1340768"/>
            <a:ext cx="8064896" cy="199452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Образовательная программа МБДОУ РАЗРАБОТАНА 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С УЧЕТОМ СЛЕДУЮЩИХ  ПАРЦИАЛЬНЫХ ПРОГРАММ:</a:t>
            </a:r>
          </a:p>
          <a:p>
            <a:pPr>
              <a:buFontTx/>
              <a:buChar char="-"/>
              <a:defRPr/>
            </a:pPr>
            <a:r>
              <a:rPr lang="ru-RU" sz="1400" b="1" i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Программа обучения русскоязычных детей  татарскому языку + УМК « Говорим по- </a:t>
            </a:r>
            <a:r>
              <a:rPr lang="ru-RU" sz="1400" b="1" i="1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татарски</a:t>
            </a:r>
            <a:r>
              <a:rPr lang="ru-RU" sz="1400" b="1" i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»  </a:t>
            </a:r>
            <a:r>
              <a:rPr lang="ru-RU" sz="1400" b="1" i="1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К.В.Закирова</a:t>
            </a:r>
            <a:r>
              <a:rPr lang="ru-RU" sz="1400" b="1" i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400" b="1" i="1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Р.А.Бурганова</a:t>
            </a:r>
            <a:r>
              <a:rPr lang="ru-RU" sz="1400" b="1" i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i="1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Г.А.Галиева</a:t>
            </a:r>
            <a:r>
              <a:rPr lang="ru-RU" sz="1400" b="1" i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, - Казань: 2009.</a:t>
            </a:r>
          </a:p>
          <a:p>
            <a:pPr>
              <a:buFontTx/>
              <a:buChar char="-"/>
              <a:defRPr/>
            </a:pPr>
            <a:r>
              <a:rPr lang="ru-RU" sz="1400" b="1" i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Программа воспитания и обучения детей (Национально-региональный  компонент программы) </a:t>
            </a:r>
            <a:r>
              <a:rPr lang="ru-RU" sz="1400" b="1" i="1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К.В.Закирова</a:t>
            </a:r>
            <a:r>
              <a:rPr lang="ru-RU" sz="1400" b="1" i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400" b="1" i="1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Р.А.Бурганова</a:t>
            </a:r>
            <a:r>
              <a:rPr lang="ru-RU" sz="1400" b="1" i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i="1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Г.А.Галиева</a:t>
            </a:r>
            <a:r>
              <a:rPr lang="ru-RU" sz="1400" b="1" i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, - Казань: 2009+ УМК “</a:t>
            </a:r>
            <a:r>
              <a:rPr lang="ru-RU" sz="1400" b="1" i="1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Туган</a:t>
            </a:r>
            <a:r>
              <a:rPr lang="ru-RU" sz="1400" b="1" i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i="1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телдә сөйләшәбез</a:t>
            </a:r>
            <a:r>
              <a:rPr lang="ru-RU" sz="1400" b="1" i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” </a:t>
            </a:r>
          </a:p>
          <a:p>
            <a:pPr marL="285750" indent="-285750">
              <a:defRPr/>
            </a:pPr>
            <a:r>
              <a:rPr lang="ru-RU" sz="1400" b="1" i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-«Основы безопасности детей дошкольного возраста»  </a:t>
            </a:r>
            <a:r>
              <a:rPr lang="ru-RU" sz="14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(автор </a:t>
            </a:r>
            <a:r>
              <a:rPr lang="ru-RU" sz="12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Н. Авдеева, Р. </a:t>
            </a:r>
            <a:r>
              <a:rPr lang="ru-RU" sz="1200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Стеркина</a:t>
            </a:r>
            <a:r>
              <a:rPr lang="ru-RU" sz="12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).</a:t>
            </a:r>
            <a:endParaRPr lang="ru-RU" sz="12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79512" y="3501008"/>
            <a:ext cx="4176464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b="1" dirty="0" smtClean="0">
                <a:solidFill>
                  <a:srgbClr val="669900"/>
                </a:solidFill>
              </a:rPr>
              <a:t>«</a:t>
            </a:r>
            <a:r>
              <a:rPr lang="ru-RU" sz="1400" b="1" dirty="0" smtClean="0">
                <a:solidFill>
                  <a:srgbClr val="669900"/>
                </a:solidFill>
              </a:rPr>
              <a:t>Основная образовательная программа </a:t>
            </a:r>
          </a:p>
          <a:p>
            <a:pPr>
              <a:defRPr/>
            </a:pPr>
            <a:r>
              <a:rPr lang="ru-RU" sz="1400" b="1" dirty="0" smtClean="0">
                <a:solidFill>
                  <a:srgbClr val="669900"/>
                </a:solidFill>
              </a:rPr>
              <a:t>МБДОУ «</a:t>
            </a:r>
            <a:r>
              <a:rPr lang="ru-RU" sz="1400" b="1" dirty="0" err="1" smtClean="0">
                <a:solidFill>
                  <a:srgbClr val="669900"/>
                </a:solidFill>
              </a:rPr>
              <a:t>Староильмовский</a:t>
            </a:r>
            <a:r>
              <a:rPr lang="ru-RU" sz="1400" b="1" dirty="0" smtClean="0">
                <a:solidFill>
                  <a:srgbClr val="669900"/>
                </a:solidFill>
              </a:rPr>
              <a:t> детский сад    </a:t>
            </a:r>
          </a:p>
          <a:p>
            <a:pPr>
              <a:defRPr/>
            </a:pPr>
            <a:r>
              <a:rPr lang="ru-RU" sz="1400" b="1" dirty="0" smtClean="0">
                <a:solidFill>
                  <a:srgbClr val="669900"/>
                </a:solidFill>
              </a:rPr>
              <a:t>Солнышко» РАЗРАБОТАНА НА</a:t>
            </a:r>
          </a:p>
          <a:p>
            <a:pPr>
              <a:defRPr/>
            </a:pPr>
            <a:r>
              <a:rPr lang="ru-RU" sz="1400" b="1" dirty="0" smtClean="0">
                <a:solidFill>
                  <a:srgbClr val="669900"/>
                </a:solidFill>
              </a:rPr>
              <a:t>ОСНОВЕ Федерального государственного образовательного стандарта дошкольного образования</a:t>
            </a:r>
          </a:p>
          <a:p>
            <a:pPr>
              <a:defRPr/>
            </a:pPr>
            <a:r>
              <a:rPr lang="ru-RU" sz="1400" b="1" dirty="0" smtClean="0">
                <a:solidFill>
                  <a:srgbClr val="669900"/>
                </a:solidFill>
              </a:rPr>
              <a:t> ( от 17.10.2013г № 1155)</a:t>
            </a:r>
            <a:endParaRPr lang="ru-RU" sz="1400" b="1" dirty="0">
              <a:solidFill>
                <a:srgbClr val="669900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716016" y="3501008"/>
            <a:ext cx="3960440" cy="21385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FF0000"/>
                </a:solidFill>
              </a:rPr>
              <a:t>Какие программы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</a:rPr>
              <a:t>составляют образовательную программу МБДОУ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</a:rPr>
              <a:t>«</a:t>
            </a:r>
            <a:r>
              <a:rPr lang="ru-RU" b="1" dirty="0" err="1" smtClean="0">
                <a:solidFill>
                  <a:srgbClr val="FF0000"/>
                </a:solidFill>
              </a:rPr>
              <a:t>Староильмовский</a:t>
            </a:r>
            <a:r>
              <a:rPr lang="ru-RU" b="1" dirty="0" smtClean="0">
                <a:solidFill>
                  <a:srgbClr val="FF0000"/>
                </a:solidFill>
              </a:rPr>
              <a:t> детский сад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</a:rPr>
              <a:t>« Солнышко»?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507" b="58670"/>
          <a:stretch>
            <a:fillRect/>
          </a:stretch>
        </p:blipFill>
        <p:spPr bwMode="auto">
          <a:xfrm>
            <a:off x="7413625" y="0"/>
            <a:ext cx="1730375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 descr="ул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88" y="0"/>
            <a:ext cx="1166812" cy="1127125"/>
          </a:xfrm>
          <a:prstGeom prst="rect">
            <a:avLst/>
          </a:prstGeom>
          <a:noFill/>
        </p:spPr>
      </p:pic>
      <p:pic>
        <p:nvPicPr>
          <p:cNvPr id="6153" name="Picture 9" descr="пчёл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04813"/>
            <a:ext cx="1309687" cy="698500"/>
          </a:xfrm>
          <a:prstGeom prst="rect">
            <a:avLst/>
          </a:prstGeom>
          <a:noFill/>
        </p:spPr>
      </p:pic>
      <p:pic>
        <p:nvPicPr>
          <p:cNvPr id="6202" name="Picture 58" descr="солнц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5888"/>
            <a:ext cx="1447800" cy="1504950"/>
          </a:xfrm>
          <a:prstGeom prst="rect">
            <a:avLst/>
          </a:prstGeom>
          <a:noFill/>
        </p:spPr>
      </p:pic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0" y="5734050"/>
            <a:ext cx="9144000" cy="112395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6206" name="Picture 62" descr="i?id=91164869-51-7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5805488"/>
            <a:ext cx="852488" cy="852487"/>
          </a:xfrm>
          <a:prstGeom prst="rect">
            <a:avLst/>
          </a:prstGeom>
          <a:noFill/>
        </p:spPr>
      </p:pic>
      <p:pic>
        <p:nvPicPr>
          <p:cNvPr id="6216" name="Picture 72" descr="гусеничка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4300" y="5013325"/>
            <a:ext cx="833438" cy="1030288"/>
          </a:xfrm>
          <a:prstGeom prst="rect">
            <a:avLst/>
          </a:prstGeom>
          <a:noFill/>
        </p:spPr>
      </p:pic>
      <p:pic>
        <p:nvPicPr>
          <p:cNvPr id="6220" name="Picture 76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179388" y="6178550"/>
            <a:ext cx="708025" cy="679450"/>
          </a:xfrm>
          <a:prstGeom prst="rect">
            <a:avLst/>
          </a:prstGeom>
          <a:noFill/>
        </p:spPr>
      </p:pic>
      <p:pic>
        <p:nvPicPr>
          <p:cNvPr id="6221" name="Picture 77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7164388" y="5734050"/>
            <a:ext cx="720725" cy="720725"/>
          </a:xfrm>
          <a:prstGeom prst="rect">
            <a:avLst/>
          </a:prstGeom>
          <a:noFill/>
        </p:spPr>
      </p:pic>
      <p:pic>
        <p:nvPicPr>
          <p:cNvPr id="6222" name="Picture 78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3059113" y="5949950"/>
            <a:ext cx="720725" cy="679450"/>
          </a:xfrm>
          <a:prstGeom prst="rect">
            <a:avLst/>
          </a:prstGeom>
          <a:noFill/>
        </p:spPr>
      </p:pic>
      <p:pic>
        <p:nvPicPr>
          <p:cNvPr id="6223" name="Picture 79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755650" y="5734050"/>
            <a:ext cx="720725" cy="679450"/>
          </a:xfrm>
          <a:prstGeom prst="rect">
            <a:avLst/>
          </a:prstGeom>
          <a:noFill/>
        </p:spPr>
      </p:pic>
      <p:pic>
        <p:nvPicPr>
          <p:cNvPr id="6224" name="Picture 80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5795963" y="5805488"/>
            <a:ext cx="708025" cy="679450"/>
          </a:xfrm>
          <a:prstGeom prst="rect">
            <a:avLst/>
          </a:prstGeom>
          <a:noFill/>
        </p:spPr>
      </p:pic>
      <p:pic>
        <p:nvPicPr>
          <p:cNvPr id="6225" name="Picture 81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4716463" y="6137275"/>
            <a:ext cx="720725" cy="720725"/>
          </a:xfrm>
          <a:prstGeom prst="rect">
            <a:avLst/>
          </a:prstGeom>
          <a:noFill/>
        </p:spPr>
      </p:pic>
      <p:sp>
        <p:nvSpPr>
          <p:cNvPr id="6229" name="AutoShape 85"/>
          <p:cNvSpPr>
            <a:spLocks noChangeArrowheads="1"/>
          </p:cNvSpPr>
          <p:nvPr/>
        </p:nvSpPr>
        <p:spPr bwMode="auto">
          <a:xfrm rot="17361918" flipV="1">
            <a:off x="6334919" y="6058694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1" name="AutoShape 87"/>
          <p:cNvSpPr>
            <a:spLocks noChangeArrowheads="1"/>
          </p:cNvSpPr>
          <p:nvPr/>
        </p:nvSpPr>
        <p:spPr bwMode="auto">
          <a:xfrm rot="3980084" flipV="1">
            <a:off x="2950370" y="62031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2" name="AutoShape 88"/>
          <p:cNvSpPr>
            <a:spLocks noChangeArrowheads="1"/>
          </p:cNvSpPr>
          <p:nvPr/>
        </p:nvSpPr>
        <p:spPr bwMode="auto">
          <a:xfrm rot="12727186" flipV="1">
            <a:off x="5148263" y="6021388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3" name="AutoShape 89"/>
          <p:cNvSpPr>
            <a:spLocks noChangeArrowheads="1"/>
          </p:cNvSpPr>
          <p:nvPr/>
        </p:nvSpPr>
        <p:spPr bwMode="auto">
          <a:xfrm rot="17066278" flipV="1">
            <a:off x="1293020" y="59872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4" name="AutoShape 90"/>
          <p:cNvSpPr>
            <a:spLocks noChangeArrowheads="1"/>
          </p:cNvSpPr>
          <p:nvPr/>
        </p:nvSpPr>
        <p:spPr bwMode="auto">
          <a:xfrm rot="8621360" flipV="1">
            <a:off x="107950" y="6021388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5" name="AutoShape 91"/>
          <p:cNvSpPr>
            <a:spLocks noChangeArrowheads="1"/>
          </p:cNvSpPr>
          <p:nvPr/>
        </p:nvSpPr>
        <p:spPr bwMode="auto">
          <a:xfrm rot="157333" flipV="1">
            <a:off x="7380288" y="6308725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237" name="Picture 93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0"/>
            <a:ext cx="1762125" cy="792163"/>
          </a:xfrm>
          <a:prstGeom prst="rect">
            <a:avLst/>
          </a:prstGeom>
          <a:noFill/>
        </p:spPr>
      </p:pic>
      <p:pic>
        <p:nvPicPr>
          <p:cNvPr id="6238" name="Picture 94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60350"/>
            <a:ext cx="1762125" cy="792163"/>
          </a:xfrm>
          <a:prstGeom prst="rect">
            <a:avLst/>
          </a:prstGeom>
          <a:noFill/>
        </p:spPr>
      </p:pic>
      <p:pic>
        <p:nvPicPr>
          <p:cNvPr id="6246" name="Picture 102" descr="http://us.123rf.com/400wm/400/400/print2d/print2d1008/print2d100800053/7611069-set-vector-images-children-toys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71" r="61324" b="64755"/>
          <a:stretch>
            <a:fillRect/>
          </a:stretch>
        </p:blipFill>
        <p:spPr bwMode="auto">
          <a:xfrm>
            <a:off x="1619250" y="5346700"/>
            <a:ext cx="1331913" cy="1330325"/>
          </a:xfrm>
          <a:prstGeom prst="rect">
            <a:avLst/>
          </a:prstGeom>
          <a:noFill/>
        </p:spPr>
      </p:pic>
      <p:sp>
        <p:nvSpPr>
          <p:cNvPr id="25" name="Овал 24"/>
          <p:cNvSpPr/>
          <p:nvPr/>
        </p:nvSpPr>
        <p:spPr>
          <a:xfrm>
            <a:off x="1187624" y="1340768"/>
            <a:ext cx="2016224" cy="2160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 b="1" dirty="0" smtClean="0">
                <a:solidFill>
                  <a:srgbClr val="0070C0"/>
                </a:solidFill>
              </a:rPr>
              <a:t>Образовательная Программа ДОУ 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70C0"/>
                </a:solidFill>
              </a:rPr>
              <a:t>рассчитана на 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70C0"/>
                </a:solidFill>
              </a:rPr>
              <a:t>детей от  2  до 7 л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70C0"/>
                </a:solidFill>
              </a:rPr>
              <a:t>Содержание программы строится по возрастному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70C0"/>
                </a:solidFill>
              </a:rPr>
              <a:t>принципу.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3635896" y="692696"/>
            <a:ext cx="3600400" cy="36724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 smtClean="0">
                <a:solidFill>
                  <a:srgbClr val="000099"/>
                </a:solidFill>
                <a:latin typeface="Batang" pitchFamily="18" charset="-127"/>
                <a:ea typeface="Batang" pitchFamily="18" charset="-127"/>
              </a:rPr>
              <a:t>Для детей </a:t>
            </a:r>
          </a:p>
          <a:p>
            <a:pPr algn="ctr">
              <a:defRPr/>
            </a:pPr>
            <a:r>
              <a:rPr lang="ru-RU" dirty="0" smtClean="0">
                <a:solidFill>
                  <a:srgbClr val="000099"/>
                </a:solidFill>
                <a:latin typeface="Batang" pitchFamily="18" charset="-127"/>
                <a:ea typeface="Batang" pitchFamily="18" charset="-127"/>
              </a:rPr>
              <a:t>какого возраста разработана  образовательная </a:t>
            </a:r>
            <a:r>
              <a:rPr lang="ru-RU" b="1" dirty="0" smtClean="0">
                <a:solidFill>
                  <a:srgbClr val="000099"/>
                </a:solidFill>
                <a:latin typeface="Batang" pitchFamily="18" charset="-127"/>
                <a:ea typeface="Batang" pitchFamily="18" charset="-127"/>
              </a:rPr>
              <a:t>программа МБДОУ «</a:t>
            </a:r>
            <a:r>
              <a:rPr lang="ru-RU" b="1" dirty="0" err="1" smtClean="0">
                <a:solidFill>
                  <a:srgbClr val="000099"/>
                </a:solidFill>
                <a:latin typeface="Batang" pitchFamily="18" charset="-127"/>
                <a:ea typeface="Batang" pitchFamily="18" charset="-127"/>
              </a:rPr>
              <a:t>Староильмовский</a:t>
            </a:r>
            <a:r>
              <a:rPr lang="ru-RU" b="1" dirty="0" smtClean="0">
                <a:solidFill>
                  <a:srgbClr val="000099"/>
                </a:solidFill>
                <a:latin typeface="Batang" pitchFamily="18" charset="-127"/>
                <a:ea typeface="Batang" pitchFamily="18" charset="-127"/>
              </a:rPr>
              <a:t> детский сад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000099"/>
                </a:solidFill>
                <a:latin typeface="Batang" pitchFamily="18" charset="-127"/>
                <a:ea typeface="Batang" pitchFamily="18" charset="-127"/>
              </a:rPr>
              <a:t> « Солнышко»?</a:t>
            </a:r>
            <a:endParaRPr lang="ru-RU" dirty="0">
              <a:solidFill>
                <a:srgbClr val="000099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1187624" y="3789040"/>
            <a:ext cx="1778496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1400" b="1" dirty="0" smtClean="0">
                <a:solidFill>
                  <a:srgbClr val="FF0000"/>
                </a:solidFill>
              </a:rPr>
              <a:t>младшая подгруппа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</a:rPr>
              <a:t>дети  2-4 лет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6228184" y="3933056"/>
            <a:ext cx="1994520" cy="15624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</a:rPr>
              <a:t>старшая подгруппа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</a:rPr>
              <a:t>дети  5-7 лет</a:t>
            </a:r>
            <a:endParaRPr lang="ru-RU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507" b="58670"/>
          <a:stretch>
            <a:fillRect/>
          </a:stretch>
        </p:blipFill>
        <p:spPr bwMode="auto">
          <a:xfrm>
            <a:off x="7413625" y="0"/>
            <a:ext cx="1730375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 descr="ул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88" y="0"/>
            <a:ext cx="1166812" cy="1127125"/>
          </a:xfrm>
          <a:prstGeom prst="rect">
            <a:avLst/>
          </a:prstGeom>
          <a:noFill/>
        </p:spPr>
      </p:pic>
      <p:pic>
        <p:nvPicPr>
          <p:cNvPr id="6153" name="Picture 9" descr="пчёл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04813"/>
            <a:ext cx="1309687" cy="698500"/>
          </a:xfrm>
          <a:prstGeom prst="rect">
            <a:avLst/>
          </a:prstGeom>
          <a:noFill/>
        </p:spPr>
      </p:pic>
      <p:pic>
        <p:nvPicPr>
          <p:cNvPr id="6202" name="Picture 58" descr="солнц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5888"/>
            <a:ext cx="1447800" cy="1504950"/>
          </a:xfrm>
          <a:prstGeom prst="rect">
            <a:avLst/>
          </a:prstGeom>
          <a:noFill/>
        </p:spPr>
      </p:pic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0" y="5734050"/>
            <a:ext cx="9144000" cy="112395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6206" name="Picture 62" descr="i?id=91164869-51-7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5805488"/>
            <a:ext cx="852488" cy="852487"/>
          </a:xfrm>
          <a:prstGeom prst="rect">
            <a:avLst/>
          </a:prstGeom>
          <a:noFill/>
        </p:spPr>
      </p:pic>
      <p:pic>
        <p:nvPicPr>
          <p:cNvPr id="6216" name="Picture 72" descr="гусеничка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4300" y="5013325"/>
            <a:ext cx="833438" cy="1030288"/>
          </a:xfrm>
          <a:prstGeom prst="rect">
            <a:avLst/>
          </a:prstGeom>
          <a:noFill/>
        </p:spPr>
      </p:pic>
      <p:pic>
        <p:nvPicPr>
          <p:cNvPr id="6220" name="Picture 76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179388" y="6178550"/>
            <a:ext cx="708025" cy="679450"/>
          </a:xfrm>
          <a:prstGeom prst="rect">
            <a:avLst/>
          </a:prstGeom>
          <a:noFill/>
        </p:spPr>
      </p:pic>
      <p:pic>
        <p:nvPicPr>
          <p:cNvPr id="6221" name="Picture 77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7164388" y="5734050"/>
            <a:ext cx="720725" cy="720725"/>
          </a:xfrm>
          <a:prstGeom prst="rect">
            <a:avLst/>
          </a:prstGeom>
          <a:noFill/>
        </p:spPr>
      </p:pic>
      <p:pic>
        <p:nvPicPr>
          <p:cNvPr id="6222" name="Picture 78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3059113" y="5949950"/>
            <a:ext cx="720725" cy="679450"/>
          </a:xfrm>
          <a:prstGeom prst="rect">
            <a:avLst/>
          </a:prstGeom>
          <a:noFill/>
        </p:spPr>
      </p:pic>
      <p:pic>
        <p:nvPicPr>
          <p:cNvPr id="6223" name="Picture 79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755650" y="5734050"/>
            <a:ext cx="720725" cy="679450"/>
          </a:xfrm>
          <a:prstGeom prst="rect">
            <a:avLst/>
          </a:prstGeom>
          <a:noFill/>
        </p:spPr>
      </p:pic>
      <p:pic>
        <p:nvPicPr>
          <p:cNvPr id="6224" name="Picture 80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5795963" y="5805488"/>
            <a:ext cx="708025" cy="679450"/>
          </a:xfrm>
          <a:prstGeom prst="rect">
            <a:avLst/>
          </a:prstGeom>
          <a:noFill/>
        </p:spPr>
      </p:pic>
      <p:pic>
        <p:nvPicPr>
          <p:cNvPr id="6225" name="Picture 81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4716463" y="6137275"/>
            <a:ext cx="720725" cy="720725"/>
          </a:xfrm>
          <a:prstGeom prst="rect">
            <a:avLst/>
          </a:prstGeom>
          <a:noFill/>
        </p:spPr>
      </p:pic>
      <p:sp>
        <p:nvSpPr>
          <p:cNvPr id="6229" name="AutoShape 85"/>
          <p:cNvSpPr>
            <a:spLocks noChangeArrowheads="1"/>
          </p:cNvSpPr>
          <p:nvPr/>
        </p:nvSpPr>
        <p:spPr bwMode="auto">
          <a:xfrm rot="17361918" flipV="1">
            <a:off x="6334919" y="6058694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1" name="AutoShape 87"/>
          <p:cNvSpPr>
            <a:spLocks noChangeArrowheads="1"/>
          </p:cNvSpPr>
          <p:nvPr/>
        </p:nvSpPr>
        <p:spPr bwMode="auto">
          <a:xfrm rot="3980084" flipV="1">
            <a:off x="2950370" y="62031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2" name="AutoShape 88"/>
          <p:cNvSpPr>
            <a:spLocks noChangeArrowheads="1"/>
          </p:cNvSpPr>
          <p:nvPr/>
        </p:nvSpPr>
        <p:spPr bwMode="auto">
          <a:xfrm rot="12727186" flipV="1">
            <a:off x="5148263" y="6021388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3" name="AutoShape 89"/>
          <p:cNvSpPr>
            <a:spLocks noChangeArrowheads="1"/>
          </p:cNvSpPr>
          <p:nvPr/>
        </p:nvSpPr>
        <p:spPr bwMode="auto">
          <a:xfrm rot="17066278" flipV="1">
            <a:off x="1293020" y="59872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4" name="AutoShape 90"/>
          <p:cNvSpPr>
            <a:spLocks noChangeArrowheads="1"/>
          </p:cNvSpPr>
          <p:nvPr/>
        </p:nvSpPr>
        <p:spPr bwMode="auto">
          <a:xfrm rot="8621360" flipV="1">
            <a:off x="107950" y="6021388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5" name="AutoShape 91"/>
          <p:cNvSpPr>
            <a:spLocks noChangeArrowheads="1"/>
          </p:cNvSpPr>
          <p:nvPr/>
        </p:nvSpPr>
        <p:spPr bwMode="auto">
          <a:xfrm rot="157333" flipV="1">
            <a:off x="7380288" y="6308725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237" name="Picture 93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0"/>
            <a:ext cx="1762125" cy="792163"/>
          </a:xfrm>
          <a:prstGeom prst="rect">
            <a:avLst/>
          </a:prstGeom>
          <a:noFill/>
        </p:spPr>
      </p:pic>
      <p:pic>
        <p:nvPicPr>
          <p:cNvPr id="6238" name="Picture 94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60350"/>
            <a:ext cx="1762125" cy="792163"/>
          </a:xfrm>
          <a:prstGeom prst="rect">
            <a:avLst/>
          </a:prstGeom>
          <a:noFill/>
        </p:spPr>
      </p:pic>
      <p:sp>
        <p:nvSpPr>
          <p:cNvPr id="6244" name="Text Box 100"/>
          <p:cNvSpPr txBox="1">
            <a:spLocks noChangeArrowheads="1"/>
          </p:cNvSpPr>
          <p:nvPr/>
        </p:nvSpPr>
        <p:spPr bwMode="auto">
          <a:xfrm>
            <a:off x="1547813" y="2349500"/>
            <a:ext cx="2487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246" name="Picture 102" descr="http://us.123rf.com/400wm/400/400/print2d/print2d1008/print2d100800053/7611069-set-vector-images-children-toys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71" r="61324" b="64755"/>
          <a:stretch>
            <a:fillRect/>
          </a:stretch>
        </p:blipFill>
        <p:spPr bwMode="auto">
          <a:xfrm>
            <a:off x="1619250" y="5346700"/>
            <a:ext cx="1331913" cy="1330325"/>
          </a:xfrm>
          <a:prstGeom prst="rect">
            <a:avLst/>
          </a:prstGeom>
          <a:noFill/>
        </p:spPr>
      </p:pic>
      <p:sp>
        <p:nvSpPr>
          <p:cNvPr id="25" name="Овал 24"/>
          <p:cNvSpPr/>
          <p:nvPr/>
        </p:nvSpPr>
        <p:spPr>
          <a:xfrm>
            <a:off x="611560" y="1340768"/>
            <a:ext cx="2736304" cy="27363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</a:rPr>
              <a:t>В чем заключатся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</a:rPr>
              <a:t>основное содержание  образовательной программы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</a:rPr>
              <a:t> МБДОУ «</a:t>
            </a:r>
            <a:r>
              <a:rPr lang="ru-RU" sz="1400" b="1" dirty="0" err="1" smtClean="0">
                <a:solidFill>
                  <a:srgbClr val="FF0000"/>
                </a:solidFill>
              </a:rPr>
              <a:t>Староильмовский</a:t>
            </a:r>
            <a:r>
              <a:rPr lang="ru-RU" sz="1400" b="1" dirty="0" smtClean="0">
                <a:solidFill>
                  <a:srgbClr val="FF0000"/>
                </a:solidFill>
              </a:rPr>
              <a:t> детский сад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</a:rPr>
              <a:t> « Солнышко»?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3923928" y="1052736"/>
            <a:ext cx="4355976" cy="43924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0070C0"/>
                </a:solidFill>
              </a:rPr>
              <a:t>Содержание программы включает различные виды деятельности, совокупность  которых  обеспечивает разностороннее  развитие детей с учетом их возрастных и индивидуальных особенностей  в образовательных областях:</a:t>
            </a:r>
          </a:p>
          <a:p>
            <a:pPr>
              <a:defRPr/>
            </a:pPr>
            <a:r>
              <a:rPr lang="ru-RU" sz="1400" b="1" dirty="0" smtClean="0">
                <a:solidFill>
                  <a:srgbClr val="009644"/>
                </a:solidFill>
              </a:rPr>
              <a:t> </a:t>
            </a:r>
            <a:r>
              <a:rPr lang="ru-RU" sz="1400" b="1" dirty="0" smtClean="0">
                <a:solidFill>
                  <a:srgbClr val="FF0000"/>
                </a:solidFill>
              </a:rPr>
              <a:t>– социально-коммуникативное развитие;</a:t>
            </a:r>
            <a:endParaRPr lang="ru-RU" sz="1400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ru-RU" sz="1400" b="1" dirty="0" smtClean="0">
                <a:solidFill>
                  <a:srgbClr val="FF0000"/>
                </a:solidFill>
              </a:rPr>
              <a:t>   -познавательное развитие; </a:t>
            </a:r>
            <a:endParaRPr lang="ru-RU" sz="1400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ru-RU" sz="1400" b="1" dirty="0" smtClean="0">
                <a:solidFill>
                  <a:srgbClr val="FF0000"/>
                </a:solidFill>
              </a:rPr>
              <a:t>   - речевое развитие;</a:t>
            </a:r>
            <a:endParaRPr lang="ru-RU" sz="1400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ru-RU" sz="1400" b="1" dirty="0" smtClean="0">
                <a:solidFill>
                  <a:srgbClr val="FF0000"/>
                </a:solidFill>
              </a:rPr>
              <a:t>   - художественно-эстетическое развитие;</a:t>
            </a:r>
            <a:endParaRPr lang="ru-RU" sz="1400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ru-RU" sz="1400" b="1" dirty="0" smtClean="0">
                <a:solidFill>
                  <a:srgbClr val="FF0000"/>
                </a:solidFill>
              </a:rPr>
              <a:t>   - физическое развитие.</a:t>
            </a:r>
            <a:endParaRPr lang="ru-RU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507" b="58670"/>
          <a:stretch>
            <a:fillRect/>
          </a:stretch>
        </p:blipFill>
        <p:spPr bwMode="auto">
          <a:xfrm>
            <a:off x="7413625" y="0"/>
            <a:ext cx="1730375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 descr="ул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88" y="0"/>
            <a:ext cx="1166812" cy="1127125"/>
          </a:xfrm>
          <a:prstGeom prst="rect">
            <a:avLst/>
          </a:prstGeom>
          <a:noFill/>
        </p:spPr>
      </p:pic>
      <p:pic>
        <p:nvPicPr>
          <p:cNvPr id="6153" name="Picture 9" descr="пчёл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04813"/>
            <a:ext cx="1309687" cy="698500"/>
          </a:xfrm>
          <a:prstGeom prst="rect">
            <a:avLst/>
          </a:prstGeom>
          <a:noFill/>
        </p:spPr>
      </p:pic>
      <p:pic>
        <p:nvPicPr>
          <p:cNvPr id="6202" name="Picture 58" descr="солнц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5888"/>
            <a:ext cx="1447800" cy="1504950"/>
          </a:xfrm>
          <a:prstGeom prst="rect">
            <a:avLst/>
          </a:prstGeom>
          <a:noFill/>
        </p:spPr>
      </p:pic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0" y="5734050"/>
            <a:ext cx="9144000" cy="112395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6206" name="Picture 62" descr="i?id=91164869-51-7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5805488"/>
            <a:ext cx="852488" cy="852487"/>
          </a:xfrm>
          <a:prstGeom prst="rect">
            <a:avLst/>
          </a:prstGeom>
          <a:noFill/>
        </p:spPr>
      </p:pic>
      <p:pic>
        <p:nvPicPr>
          <p:cNvPr id="6216" name="Picture 72" descr="гусеничка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4300" y="5013325"/>
            <a:ext cx="833438" cy="1030288"/>
          </a:xfrm>
          <a:prstGeom prst="rect">
            <a:avLst/>
          </a:prstGeom>
          <a:noFill/>
        </p:spPr>
      </p:pic>
      <p:pic>
        <p:nvPicPr>
          <p:cNvPr id="6220" name="Picture 76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179388" y="6178550"/>
            <a:ext cx="708025" cy="679450"/>
          </a:xfrm>
          <a:prstGeom prst="rect">
            <a:avLst/>
          </a:prstGeom>
          <a:noFill/>
        </p:spPr>
      </p:pic>
      <p:pic>
        <p:nvPicPr>
          <p:cNvPr id="6221" name="Picture 77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7164388" y="5734050"/>
            <a:ext cx="720725" cy="720725"/>
          </a:xfrm>
          <a:prstGeom prst="rect">
            <a:avLst/>
          </a:prstGeom>
          <a:noFill/>
        </p:spPr>
      </p:pic>
      <p:pic>
        <p:nvPicPr>
          <p:cNvPr id="6222" name="Picture 78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3059113" y="5949950"/>
            <a:ext cx="720725" cy="679450"/>
          </a:xfrm>
          <a:prstGeom prst="rect">
            <a:avLst/>
          </a:prstGeom>
          <a:noFill/>
        </p:spPr>
      </p:pic>
      <p:pic>
        <p:nvPicPr>
          <p:cNvPr id="6223" name="Picture 79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755650" y="5734050"/>
            <a:ext cx="720725" cy="679450"/>
          </a:xfrm>
          <a:prstGeom prst="rect">
            <a:avLst/>
          </a:prstGeom>
          <a:noFill/>
        </p:spPr>
      </p:pic>
      <p:pic>
        <p:nvPicPr>
          <p:cNvPr id="6224" name="Picture 80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5795963" y="5805488"/>
            <a:ext cx="708025" cy="679450"/>
          </a:xfrm>
          <a:prstGeom prst="rect">
            <a:avLst/>
          </a:prstGeom>
          <a:noFill/>
        </p:spPr>
      </p:pic>
      <p:pic>
        <p:nvPicPr>
          <p:cNvPr id="6225" name="Picture 81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4716463" y="6137275"/>
            <a:ext cx="720725" cy="720725"/>
          </a:xfrm>
          <a:prstGeom prst="rect">
            <a:avLst/>
          </a:prstGeom>
          <a:noFill/>
        </p:spPr>
      </p:pic>
      <p:sp>
        <p:nvSpPr>
          <p:cNvPr id="6229" name="AutoShape 85"/>
          <p:cNvSpPr>
            <a:spLocks noChangeArrowheads="1"/>
          </p:cNvSpPr>
          <p:nvPr/>
        </p:nvSpPr>
        <p:spPr bwMode="auto">
          <a:xfrm rot="17361918" flipV="1">
            <a:off x="6334919" y="6058694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1" name="AutoShape 87"/>
          <p:cNvSpPr>
            <a:spLocks noChangeArrowheads="1"/>
          </p:cNvSpPr>
          <p:nvPr/>
        </p:nvSpPr>
        <p:spPr bwMode="auto">
          <a:xfrm rot="3980084" flipV="1">
            <a:off x="2950370" y="62031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2" name="AutoShape 88"/>
          <p:cNvSpPr>
            <a:spLocks noChangeArrowheads="1"/>
          </p:cNvSpPr>
          <p:nvPr/>
        </p:nvSpPr>
        <p:spPr bwMode="auto">
          <a:xfrm rot="12727186" flipV="1">
            <a:off x="5148263" y="6021388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3" name="AutoShape 89"/>
          <p:cNvSpPr>
            <a:spLocks noChangeArrowheads="1"/>
          </p:cNvSpPr>
          <p:nvPr/>
        </p:nvSpPr>
        <p:spPr bwMode="auto">
          <a:xfrm rot="17066278" flipV="1">
            <a:off x="1293020" y="59872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4" name="AutoShape 90"/>
          <p:cNvSpPr>
            <a:spLocks noChangeArrowheads="1"/>
          </p:cNvSpPr>
          <p:nvPr/>
        </p:nvSpPr>
        <p:spPr bwMode="auto">
          <a:xfrm rot="8621360" flipV="1">
            <a:off x="107950" y="6021388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5" name="AutoShape 91"/>
          <p:cNvSpPr>
            <a:spLocks noChangeArrowheads="1"/>
          </p:cNvSpPr>
          <p:nvPr/>
        </p:nvSpPr>
        <p:spPr bwMode="auto">
          <a:xfrm rot="157333" flipV="1">
            <a:off x="7380288" y="6308725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237" name="Picture 93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0"/>
            <a:ext cx="1762125" cy="792163"/>
          </a:xfrm>
          <a:prstGeom prst="rect">
            <a:avLst/>
          </a:prstGeom>
          <a:noFill/>
        </p:spPr>
      </p:pic>
      <p:pic>
        <p:nvPicPr>
          <p:cNvPr id="6238" name="Picture 94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0"/>
            <a:ext cx="1762125" cy="792163"/>
          </a:xfrm>
          <a:prstGeom prst="rect">
            <a:avLst/>
          </a:prstGeom>
          <a:noFill/>
        </p:spPr>
      </p:pic>
      <p:sp>
        <p:nvSpPr>
          <p:cNvPr id="6244" name="Text Box 100"/>
          <p:cNvSpPr txBox="1">
            <a:spLocks noChangeArrowheads="1"/>
          </p:cNvSpPr>
          <p:nvPr/>
        </p:nvSpPr>
        <p:spPr bwMode="auto">
          <a:xfrm>
            <a:off x="1547813" y="2349500"/>
            <a:ext cx="2487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246" name="Picture 102" descr="http://us.123rf.com/400wm/400/400/print2d/print2d1008/print2d100800053/7611069-set-vector-images-children-toys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71" r="61324" b="64755"/>
          <a:stretch>
            <a:fillRect/>
          </a:stretch>
        </p:blipFill>
        <p:spPr bwMode="auto">
          <a:xfrm>
            <a:off x="1619250" y="5346700"/>
            <a:ext cx="1331913" cy="1330325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1619672" y="1412776"/>
            <a:ext cx="2304256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200" b="1" dirty="0" smtClean="0">
                <a:solidFill>
                  <a:srgbClr val="0000CC"/>
                </a:solidFill>
              </a:rPr>
              <a:t>Каковы основные задачи   образовательных </a:t>
            </a:r>
          </a:p>
          <a:p>
            <a:pPr algn="ctr">
              <a:lnSpc>
                <a:spcPts val="1500"/>
              </a:lnSpc>
              <a:defRPr/>
            </a:pPr>
            <a:r>
              <a:rPr lang="ru-RU" sz="1200" b="1" dirty="0" smtClean="0">
                <a:solidFill>
                  <a:srgbClr val="0000CC"/>
                </a:solidFill>
              </a:rPr>
              <a:t>областей  </a:t>
            </a:r>
          </a:p>
          <a:p>
            <a:pPr algn="ctr">
              <a:lnSpc>
                <a:spcPts val="1500"/>
              </a:lnSpc>
              <a:defRPr/>
            </a:pPr>
            <a:endParaRPr lang="ru-RU" sz="1200" b="1" dirty="0" smtClean="0">
              <a:solidFill>
                <a:srgbClr val="0070C0"/>
              </a:solidFill>
            </a:endParaRPr>
          </a:p>
          <a:p>
            <a:pPr algn="ctr">
              <a:lnSpc>
                <a:spcPts val="1500"/>
              </a:lnSpc>
              <a:defRPr/>
            </a:pPr>
            <a:r>
              <a:rPr lang="ru-RU" sz="1200" b="1" dirty="0" smtClean="0">
                <a:solidFill>
                  <a:srgbClr val="009644"/>
                </a:solidFill>
              </a:rPr>
              <a:t>согласно  образовательной программе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009644"/>
                </a:solidFill>
              </a:rPr>
              <a:t> МБДОУ « </a:t>
            </a:r>
            <a:r>
              <a:rPr lang="ru-RU" sz="1200" b="1" dirty="0" err="1" smtClean="0">
                <a:solidFill>
                  <a:srgbClr val="009644"/>
                </a:solidFill>
              </a:rPr>
              <a:t>Староильмовский</a:t>
            </a:r>
            <a:r>
              <a:rPr lang="ru-RU" sz="1200" b="1" dirty="0" smtClean="0">
                <a:solidFill>
                  <a:srgbClr val="009644"/>
                </a:solidFill>
              </a:rPr>
              <a:t> детский сад  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009644"/>
                </a:solidFill>
              </a:rPr>
              <a:t>« Солнышко»?</a:t>
            </a:r>
            <a:endParaRPr lang="ru-RU" sz="1200" b="1" dirty="0">
              <a:solidFill>
                <a:srgbClr val="009644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716016" y="1412776"/>
            <a:ext cx="3528392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b="1" i="1" u="sng" dirty="0" smtClean="0">
                <a:solidFill>
                  <a:srgbClr val="0000FF"/>
                </a:solidFill>
                <a:latin typeface="Century Gothic" pitchFamily="34" charset="0"/>
              </a:rPr>
              <a:t>Физическое развитие:</a:t>
            </a:r>
            <a:br>
              <a:rPr lang="ru-RU" sz="1200" b="1" i="1" u="sng" dirty="0" smtClean="0">
                <a:solidFill>
                  <a:srgbClr val="0000FF"/>
                </a:solidFill>
                <a:latin typeface="Century Gothic" pitchFamily="34" charset="0"/>
              </a:rPr>
            </a:br>
            <a:r>
              <a:rPr lang="ru-RU" sz="1200" b="1" dirty="0" smtClean="0">
                <a:solidFill>
                  <a:srgbClr val="009644"/>
                </a:solidFill>
                <a:latin typeface="Century Gothic" pitchFamily="34" charset="0"/>
              </a:rPr>
              <a:t>Всецело укреплять и сохранять здоровье детей, формировать привычку к здоровому образу жизни, развивать основные двигательные умения и навыки. </a:t>
            </a:r>
            <a:endParaRPr lang="ru-RU" sz="1200" b="1" dirty="0">
              <a:solidFill>
                <a:srgbClr val="009644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23528" y="3717032"/>
            <a:ext cx="2520280" cy="1778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u="sng" dirty="0" smtClean="0">
                <a:solidFill>
                  <a:srgbClr val="0000FF"/>
                </a:solidFill>
                <a:latin typeface="Century Gothic" pitchFamily="34" charset="0"/>
              </a:rPr>
              <a:t>Познавательное и речевое развитие:</a:t>
            </a:r>
            <a:r>
              <a:rPr lang="ru-RU" sz="1100" i="1" u="sng" dirty="0" smtClean="0">
                <a:solidFill>
                  <a:srgbClr val="228455"/>
                </a:solidFill>
                <a:latin typeface="Century Gothic" pitchFamily="34" charset="0"/>
              </a:rPr>
              <a:t/>
            </a:r>
            <a:br>
              <a:rPr lang="ru-RU" sz="1100" i="1" u="sng" dirty="0" smtClean="0">
                <a:solidFill>
                  <a:srgbClr val="228455"/>
                </a:solidFill>
                <a:latin typeface="Century Gothic" pitchFamily="34" charset="0"/>
              </a:rPr>
            </a:br>
            <a:r>
              <a:rPr lang="ru-RU" sz="1100" dirty="0" smtClean="0">
                <a:solidFill>
                  <a:srgbClr val="009644"/>
                </a:solidFill>
                <a:latin typeface="Century Gothic" pitchFamily="34" charset="0"/>
              </a:rPr>
              <a:t> </a:t>
            </a:r>
            <a:r>
              <a:rPr lang="ru-RU" sz="1100" b="1" dirty="0" smtClean="0">
                <a:solidFill>
                  <a:srgbClr val="009644"/>
                </a:solidFill>
                <a:latin typeface="Century Gothic" pitchFamily="34" charset="0"/>
              </a:rPr>
              <a:t>Развивать умственные способности детей, познавательно-речевую активность, способствовать выявлению и поддержанию избирательных интересов; проявлению самостоятельной познавательной активности детей.</a:t>
            </a:r>
            <a:endParaRPr lang="ru-RU" sz="11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563888" y="3717032"/>
            <a:ext cx="2232248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b="1" u="sng" dirty="0" smtClean="0">
                <a:solidFill>
                  <a:srgbClr val="0000FF"/>
                </a:solidFill>
                <a:latin typeface="Century Gothic" pitchFamily="34" charset="0"/>
              </a:rPr>
              <a:t>Социально- коммуникативное развитие:</a:t>
            </a:r>
            <a:r>
              <a:rPr lang="ru-RU" sz="1200" u="sng" dirty="0" smtClean="0">
                <a:solidFill>
                  <a:srgbClr val="0000FF"/>
                </a:solidFill>
                <a:latin typeface="Century Gothic" pitchFamily="34" charset="0"/>
              </a:rPr>
              <a:t/>
            </a:r>
            <a:br>
              <a:rPr lang="ru-RU" sz="1200" u="sng" dirty="0" smtClean="0">
                <a:solidFill>
                  <a:srgbClr val="0000FF"/>
                </a:solidFill>
                <a:latin typeface="Century Gothic" pitchFamily="34" charset="0"/>
              </a:rPr>
            </a:br>
            <a:r>
              <a:rPr lang="ru-RU" sz="1200" b="1" i="1" dirty="0" smtClean="0">
                <a:solidFill>
                  <a:srgbClr val="009644"/>
                </a:solidFill>
                <a:latin typeface="Century Gothic" pitchFamily="34" charset="0"/>
              </a:rPr>
              <a:t>Обеспечение социализации ребёнка, становление его самосознания, развитие целостной и гармоничной личности.</a:t>
            </a:r>
            <a:endParaRPr lang="ru-RU" sz="1200" b="1" dirty="0">
              <a:solidFill>
                <a:srgbClr val="009644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444208" y="3717032"/>
            <a:ext cx="2160240" cy="1778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b="1" u="sng" dirty="0" smtClean="0">
                <a:solidFill>
                  <a:srgbClr val="0000FF"/>
                </a:solidFill>
                <a:latin typeface="Century Gothic" pitchFamily="34" charset="0"/>
              </a:rPr>
              <a:t>Художественно-эстетическое развитие: </a:t>
            </a:r>
            <a:r>
              <a:rPr lang="ru-RU" sz="1200" u="sng" dirty="0" smtClean="0">
                <a:solidFill>
                  <a:srgbClr val="FF0000"/>
                </a:solidFill>
                <a:latin typeface="Century Gothic" pitchFamily="34" charset="0"/>
              </a:rPr>
              <a:t/>
            </a:r>
            <a:br>
              <a:rPr lang="ru-RU" sz="1200" u="sng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ru-RU" sz="1200" dirty="0" smtClean="0">
                <a:latin typeface="Century Gothic" pitchFamily="34" charset="0"/>
              </a:rPr>
              <a:t> </a:t>
            </a:r>
            <a:r>
              <a:rPr lang="ru-RU" sz="1200" b="1" i="1" dirty="0" smtClean="0">
                <a:solidFill>
                  <a:srgbClr val="009644"/>
                </a:solidFill>
                <a:latin typeface="Century Gothic" pitchFamily="34" charset="0"/>
              </a:rPr>
              <a:t>Формировать творческое самовыражение детей, в разных видах художественно- эстетической деятельности.</a:t>
            </a:r>
            <a:endParaRPr lang="ru-RU" sz="1200" b="1" dirty="0">
              <a:solidFill>
                <a:srgbClr val="00964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507" b="58670"/>
          <a:stretch>
            <a:fillRect/>
          </a:stretch>
        </p:blipFill>
        <p:spPr bwMode="auto">
          <a:xfrm>
            <a:off x="7413625" y="0"/>
            <a:ext cx="1730375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 descr="ул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88" y="0"/>
            <a:ext cx="1166812" cy="1127125"/>
          </a:xfrm>
          <a:prstGeom prst="rect">
            <a:avLst/>
          </a:prstGeom>
          <a:noFill/>
        </p:spPr>
      </p:pic>
      <p:pic>
        <p:nvPicPr>
          <p:cNvPr id="6153" name="Picture 9" descr="пчёл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04813"/>
            <a:ext cx="1309687" cy="698500"/>
          </a:xfrm>
          <a:prstGeom prst="rect">
            <a:avLst/>
          </a:prstGeom>
          <a:noFill/>
        </p:spPr>
      </p:pic>
      <p:pic>
        <p:nvPicPr>
          <p:cNvPr id="6202" name="Picture 58" descr="солнц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5888"/>
            <a:ext cx="1447800" cy="1504950"/>
          </a:xfrm>
          <a:prstGeom prst="rect">
            <a:avLst/>
          </a:prstGeom>
          <a:noFill/>
        </p:spPr>
      </p:pic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0" y="5734050"/>
            <a:ext cx="9144000" cy="112395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6206" name="Picture 62" descr="i?id=91164869-51-7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5805488"/>
            <a:ext cx="852488" cy="852487"/>
          </a:xfrm>
          <a:prstGeom prst="rect">
            <a:avLst/>
          </a:prstGeom>
          <a:noFill/>
        </p:spPr>
      </p:pic>
      <p:pic>
        <p:nvPicPr>
          <p:cNvPr id="6216" name="Picture 72" descr="гусеничка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4300" y="5013325"/>
            <a:ext cx="833438" cy="1030288"/>
          </a:xfrm>
          <a:prstGeom prst="rect">
            <a:avLst/>
          </a:prstGeom>
          <a:noFill/>
        </p:spPr>
      </p:pic>
      <p:pic>
        <p:nvPicPr>
          <p:cNvPr id="6220" name="Picture 76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179388" y="6178550"/>
            <a:ext cx="708025" cy="679450"/>
          </a:xfrm>
          <a:prstGeom prst="rect">
            <a:avLst/>
          </a:prstGeom>
          <a:noFill/>
        </p:spPr>
      </p:pic>
      <p:pic>
        <p:nvPicPr>
          <p:cNvPr id="6221" name="Picture 77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7164388" y="5734050"/>
            <a:ext cx="720725" cy="720725"/>
          </a:xfrm>
          <a:prstGeom prst="rect">
            <a:avLst/>
          </a:prstGeom>
          <a:noFill/>
        </p:spPr>
      </p:pic>
      <p:pic>
        <p:nvPicPr>
          <p:cNvPr id="6222" name="Picture 78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3059113" y="5949950"/>
            <a:ext cx="720725" cy="679450"/>
          </a:xfrm>
          <a:prstGeom prst="rect">
            <a:avLst/>
          </a:prstGeom>
          <a:noFill/>
        </p:spPr>
      </p:pic>
      <p:pic>
        <p:nvPicPr>
          <p:cNvPr id="6223" name="Picture 79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755650" y="5734050"/>
            <a:ext cx="720725" cy="679450"/>
          </a:xfrm>
          <a:prstGeom prst="rect">
            <a:avLst/>
          </a:prstGeom>
          <a:noFill/>
        </p:spPr>
      </p:pic>
      <p:pic>
        <p:nvPicPr>
          <p:cNvPr id="6224" name="Picture 80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5795963" y="5805488"/>
            <a:ext cx="708025" cy="679450"/>
          </a:xfrm>
          <a:prstGeom prst="rect">
            <a:avLst/>
          </a:prstGeom>
          <a:noFill/>
        </p:spPr>
      </p:pic>
      <p:pic>
        <p:nvPicPr>
          <p:cNvPr id="6225" name="Picture 81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4716463" y="6137275"/>
            <a:ext cx="720725" cy="720725"/>
          </a:xfrm>
          <a:prstGeom prst="rect">
            <a:avLst/>
          </a:prstGeom>
          <a:noFill/>
        </p:spPr>
      </p:pic>
      <p:sp>
        <p:nvSpPr>
          <p:cNvPr id="6229" name="AutoShape 85"/>
          <p:cNvSpPr>
            <a:spLocks noChangeArrowheads="1"/>
          </p:cNvSpPr>
          <p:nvPr/>
        </p:nvSpPr>
        <p:spPr bwMode="auto">
          <a:xfrm rot="17361918" flipV="1">
            <a:off x="6334919" y="6058694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1" name="AutoShape 87"/>
          <p:cNvSpPr>
            <a:spLocks noChangeArrowheads="1"/>
          </p:cNvSpPr>
          <p:nvPr/>
        </p:nvSpPr>
        <p:spPr bwMode="auto">
          <a:xfrm rot="3980084" flipV="1">
            <a:off x="2950370" y="62031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2" name="AutoShape 88"/>
          <p:cNvSpPr>
            <a:spLocks noChangeArrowheads="1"/>
          </p:cNvSpPr>
          <p:nvPr/>
        </p:nvSpPr>
        <p:spPr bwMode="auto">
          <a:xfrm rot="12727186" flipV="1">
            <a:off x="5148263" y="6021388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3" name="AutoShape 89"/>
          <p:cNvSpPr>
            <a:spLocks noChangeArrowheads="1"/>
          </p:cNvSpPr>
          <p:nvPr/>
        </p:nvSpPr>
        <p:spPr bwMode="auto">
          <a:xfrm rot="17066278" flipV="1">
            <a:off x="1293020" y="59872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4" name="AutoShape 90"/>
          <p:cNvSpPr>
            <a:spLocks noChangeArrowheads="1"/>
          </p:cNvSpPr>
          <p:nvPr/>
        </p:nvSpPr>
        <p:spPr bwMode="auto">
          <a:xfrm rot="8621360" flipV="1">
            <a:off x="107950" y="6021388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5" name="AutoShape 91"/>
          <p:cNvSpPr>
            <a:spLocks noChangeArrowheads="1"/>
          </p:cNvSpPr>
          <p:nvPr/>
        </p:nvSpPr>
        <p:spPr bwMode="auto">
          <a:xfrm rot="157333" flipV="1">
            <a:off x="7380288" y="6308725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237" name="Picture 93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0"/>
            <a:ext cx="1762125" cy="792163"/>
          </a:xfrm>
          <a:prstGeom prst="rect">
            <a:avLst/>
          </a:prstGeom>
          <a:noFill/>
        </p:spPr>
      </p:pic>
      <p:pic>
        <p:nvPicPr>
          <p:cNvPr id="6238" name="Picture 94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332656"/>
            <a:ext cx="1762125" cy="792163"/>
          </a:xfrm>
          <a:prstGeom prst="rect">
            <a:avLst/>
          </a:prstGeom>
          <a:noFill/>
        </p:spPr>
      </p:pic>
      <p:pic>
        <p:nvPicPr>
          <p:cNvPr id="6246" name="Picture 102" descr="http://us.123rf.com/400wm/400/400/print2d/print2d1008/print2d100800053/7611069-set-vector-images-children-toys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71" r="61324" b="64755"/>
          <a:stretch>
            <a:fillRect/>
          </a:stretch>
        </p:blipFill>
        <p:spPr bwMode="auto">
          <a:xfrm>
            <a:off x="1619250" y="5346700"/>
            <a:ext cx="1331913" cy="1330325"/>
          </a:xfrm>
          <a:prstGeom prst="rect">
            <a:avLst/>
          </a:prstGeom>
          <a:noFill/>
        </p:spPr>
      </p:pic>
      <p:pic>
        <p:nvPicPr>
          <p:cNvPr id="25" name="Picture 94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628800"/>
            <a:ext cx="4680520" cy="3744491"/>
          </a:xfrm>
          <a:prstGeom prst="rect">
            <a:avLst/>
          </a:prstGeom>
          <a:noFill/>
        </p:spPr>
      </p:pic>
      <p:pic>
        <p:nvPicPr>
          <p:cNvPr id="26" name="Picture 94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1556792"/>
            <a:ext cx="4211960" cy="3744491"/>
          </a:xfrm>
          <a:prstGeom prst="rect">
            <a:avLst/>
          </a:prstGeom>
          <a:noFill/>
        </p:spPr>
      </p:pic>
      <p:sp>
        <p:nvSpPr>
          <p:cNvPr id="27" name="Прямоугольник 26"/>
          <p:cNvSpPr/>
          <p:nvPr/>
        </p:nvSpPr>
        <p:spPr>
          <a:xfrm>
            <a:off x="1403648" y="2636912"/>
            <a:ext cx="23762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</a:rPr>
              <a:t>В чем заключается и как реализуется </a:t>
            </a:r>
          </a:p>
          <a:p>
            <a:pPr algn="ctr"/>
            <a:r>
              <a:rPr lang="ru-RU" sz="1200" b="1" dirty="0" smtClean="0">
                <a:solidFill>
                  <a:srgbClr val="FF0000"/>
                </a:solidFill>
              </a:rPr>
              <a:t>ПРИОРИТЕТНОЕ НАПРАВЛЕНИЕ образовательной работы</a:t>
            </a:r>
            <a:r>
              <a:rPr lang="ru-RU" sz="1200" dirty="0" smtClean="0">
                <a:solidFill>
                  <a:srgbClr val="FF0000"/>
                </a:solidFill>
              </a:rPr>
              <a:t> </a:t>
            </a:r>
            <a:r>
              <a:rPr lang="ru-RU" sz="1200" b="1" dirty="0" smtClean="0">
                <a:solidFill>
                  <a:schemeClr val="tx2"/>
                </a:solidFill>
              </a:rPr>
              <a:t>согласно  образовательной программе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 МБДОУ «</a:t>
            </a:r>
            <a:r>
              <a:rPr lang="ru-RU" sz="1200" b="1" dirty="0" err="1" smtClean="0">
                <a:solidFill>
                  <a:schemeClr val="tx2"/>
                </a:solidFill>
              </a:rPr>
              <a:t>Староильмовский</a:t>
            </a:r>
            <a:r>
              <a:rPr lang="ru-RU" sz="1200" b="1" dirty="0" smtClean="0">
                <a:solidFill>
                  <a:schemeClr val="tx2"/>
                </a:solidFill>
              </a:rPr>
              <a:t> детский сад  «Солнышко»?</a:t>
            </a:r>
            <a:endParaRPr lang="ru-RU" sz="1200" b="1" dirty="0">
              <a:solidFill>
                <a:schemeClr val="tx2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436096" y="2420888"/>
            <a:ext cx="3096344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  <a:defRPr/>
            </a:pPr>
            <a:r>
              <a:rPr lang="ru-RU" b="1" dirty="0" smtClean="0">
                <a:solidFill>
                  <a:srgbClr val="FF0000"/>
                </a:solidFill>
              </a:rPr>
              <a:t>Приоритетной деятельностью  </a:t>
            </a:r>
          </a:p>
          <a:p>
            <a:pPr algn="ctr">
              <a:lnSpc>
                <a:spcPts val="1600"/>
              </a:lnSpc>
              <a:defRPr/>
            </a:pPr>
            <a:r>
              <a:rPr lang="ru-RU" b="1" dirty="0" smtClean="0">
                <a:solidFill>
                  <a:srgbClr val="FF0000"/>
                </a:solidFill>
              </a:rPr>
              <a:t>МБДОУ «</a:t>
            </a:r>
            <a:r>
              <a:rPr lang="ru-RU" b="1" dirty="0" err="1" smtClean="0">
                <a:solidFill>
                  <a:srgbClr val="FF0000"/>
                </a:solidFill>
              </a:rPr>
              <a:t>Староильмовский</a:t>
            </a:r>
            <a:r>
              <a:rPr lang="ru-RU" b="1" dirty="0" smtClean="0">
                <a:solidFill>
                  <a:srgbClr val="FF0000"/>
                </a:solidFill>
              </a:rPr>
              <a:t> детский сад «Солнышко» </a:t>
            </a:r>
          </a:p>
          <a:p>
            <a:pPr algn="ctr">
              <a:lnSpc>
                <a:spcPts val="1600"/>
              </a:lnSpc>
              <a:defRPr/>
            </a:pPr>
            <a:r>
              <a:rPr lang="ru-RU" b="1" dirty="0" smtClean="0">
                <a:solidFill>
                  <a:srgbClr val="009644"/>
                </a:solidFill>
                <a:cs typeface="Angsana New" pitchFamily="18" charset="-34"/>
              </a:rPr>
              <a:t>ЯВЛЯЕТСЯ СОЦИАЛЬНО - КОММУНИКАТИВНОЕ РАЗВИТИЕ ДЕТЕЙ ДОШКОЛЬНОГО ВОЗРАСТА</a:t>
            </a:r>
            <a:endParaRPr lang="ru-RU" b="1" dirty="0"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507" b="58670"/>
          <a:stretch>
            <a:fillRect/>
          </a:stretch>
        </p:blipFill>
        <p:spPr bwMode="auto">
          <a:xfrm>
            <a:off x="7413625" y="0"/>
            <a:ext cx="1730375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 descr="ул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88" y="0"/>
            <a:ext cx="1166812" cy="1127125"/>
          </a:xfrm>
          <a:prstGeom prst="rect">
            <a:avLst/>
          </a:prstGeom>
          <a:noFill/>
        </p:spPr>
      </p:pic>
      <p:pic>
        <p:nvPicPr>
          <p:cNvPr id="6153" name="Picture 9" descr="пчёл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04813"/>
            <a:ext cx="1309687" cy="698500"/>
          </a:xfrm>
          <a:prstGeom prst="rect">
            <a:avLst/>
          </a:prstGeom>
          <a:noFill/>
        </p:spPr>
      </p:pic>
      <p:pic>
        <p:nvPicPr>
          <p:cNvPr id="6202" name="Picture 58" descr="солнц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5888"/>
            <a:ext cx="1447800" cy="1504950"/>
          </a:xfrm>
          <a:prstGeom prst="rect">
            <a:avLst/>
          </a:prstGeom>
          <a:noFill/>
        </p:spPr>
      </p:pic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0" y="5734050"/>
            <a:ext cx="9144000" cy="112395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6206" name="Picture 62" descr="i?id=91164869-51-7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5805488"/>
            <a:ext cx="852488" cy="852487"/>
          </a:xfrm>
          <a:prstGeom prst="rect">
            <a:avLst/>
          </a:prstGeom>
          <a:noFill/>
        </p:spPr>
      </p:pic>
      <p:pic>
        <p:nvPicPr>
          <p:cNvPr id="6216" name="Picture 72" descr="гусеничка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4300" y="5013325"/>
            <a:ext cx="833438" cy="1030288"/>
          </a:xfrm>
          <a:prstGeom prst="rect">
            <a:avLst/>
          </a:prstGeom>
          <a:noFill/>
        </p:spPr>
      </p:pic>
      <p:pic>
        <p:nvPicPr>
          <p:cNvPr id="6220" name="Picture 76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179388" y="6178550"/>
            <a:ext cx="708025" cy="679450"/>
          </a:xfrm>
          <a:prstGeom prst="rect">
            <a:avLst/>
          </a:prstGeom>
          <a:noFill/>
        </p:spPr>
      </p:pic>
      <p:pic>
        <p:nvPicPr>
          <p:cNvPr id="6221" name="Picture 77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7164388" y="5734050"/>
            <a:ext cx="720725" cy="720725"/>
          </a:xfrm>
          <a:prstGeom prst="rect">
            <a:avLst/>
          </a:prstGeom>
          <a:noFill/>
        </p:spPr>
      </p:pic>
      <p:pic>
        <p:nvPicPr>
          <p:cNvPr id="6222" name="Picture 78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3059113" y="5949950"/>
            <a:ext cx="720725" cy="679450"/>
          </a:xfrm>
          <a:prstGeom prst="rect">
            <a:avLst/>
          </a:prstGeom>
          <a:noFill/>
        </p:spPr>
      </p:pic>
      <p:pic>
        <p:nvPicPr>
          <p:cNvPr id="6223" name="Picture 79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755650" y="5734050"/>
            <a:ext cx="720725" cy="679450"/>
          </a:xfrm>
          <a:prstGeom prst="rect">
            <a:avLst/>
          </a:prstGeom>
          <a:noFill/>
        </p:spPr>
      </p:pic>
      <p:pic>
        <p:nvPicPr>
          <p:cNvPr id="6224" name="Picture 80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5795963" y="5805488"/>
            <a:ext cx="708025" cy="679450"/>
          </a:xfrm>
          <a:prstGeom prst="rect">
            <a:avLst/>
          </a:prstGeom>
          <a:noFill/>
        </p:spPr>
      </p:pic>
      <p:pic>
        <p:nvPicPr>
          <p:cNvPr id="6225" name="Picture 81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4716463" y="6137275"/>
            <a:ext cx="720725" cy="720725"/>
          </a:xfrm>
          <a:prstGeom prst="rect">
            <a:avLst/>
          </a:prstGeom>
          <a:noFill/>
        </p:spPr>
      </p:pic>
      <p:sp>
        <p:nvSpPr>
          <p:cNvPr id="6229" name="AutoShape 85"/>
          <p:cNvSpPr>
            <a:spLocks noChangeArrowheads="1"/>
          </p:cNvSpPr>
          <p:nvPr/>
        </p:nvSpPr>
        <p:spPr bwMode="auto">
          <a:xfrm rot="17361918" flipV="1">
            <a:off x="6334919" y="6058694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1" name="AutoShape 87"/>
          <p:cNvSpPr>
            <a:spLocks noChangeArrowheads="1"/>
          </p:cNvSpPr>
          <p:nvPr/>
        </p:nvSpPr>
        <p:spPr bwMode="auto">
          <a:xfrm rot="3980084" flipV="1">
            <a:off x="2950370" y="62031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2" name="AutoShape 88"/>
          <p:cNvSpPr>
            <a:spLocks noChangeArrowheads="1"/>
          </p:cNvSpPr>
          <p:nvPr/>
        </p:nvSpPr>
        <p:spPr bwMode="auto">
          <a:xfrm rot="12727186" flipV="1">
            <a:off x="5148263" y="6021388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3" name="AutoShape 89"/>
          <p:cNvSpPr>
            <a:spLocks noChangeArrowheads="1"/>
          </p:cNvSpPr>
          <p:nvPr/>
        </p:nvSpPr>
        <p:spPr bwMode="auto">
          <a:xfrm rot="17066278" flipV="1">
            <a:off x="1293020" y="59872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4" name="AutoShape 90"/>
          <p:cNvSpPr>
            <a:spLocks noChangeArrowheads="1"/>
          </p:cNvSpPr>
          <p:nvPr/>
        </p:nvSpPr>
        <p:spPr bwMode="auto">
          <a:xfrm rot="8621360" flipV="1">
            <a:off x="107950" y="6021388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5" name="AutoShape 91"/>
          <p:cNvSpPr>
            <a:spLocks noChangeArrowheads="1"/>
          </p:cNvSpPr>
          <p:nvPr/>
        </p:nvSpPr>
        <p:spPr bwMode="auto">
          <a:xfrm rot="157333" flipV="1">
            <a:off x="7380288" y="6308725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237" name="Picture 93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0"/>
            <a:ext cx="1762125" cy="792163"/>
          </a:xfrm>
          <a:prstGeom prst="rect">
            <a:avLst/>
          </a:prstGeom>
          <a:noFill/>
        </p:spPr>
      </p:pic>
      <p:pic>
        <p:nvPicPr>
          <p:cNvPr id="6238" name="Picture 94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60350"/>
            <a:ext cx="1762125" cy="792163"/>
          </a:xfrm>
          <a:prstGeom prst="rect">
            <a:avLst/>
          </a:prstGeom>
          <a:noFill/>
        </p:spPr>
      </p:pic>
      <p:pic>
        <p:nvPicPr>
          <p:cNvPr id="6246" name="Picture 102" descr="http://us.123rf.com/400wm/400/400/print2d/print2d1008/print2d100800053/7611069-set-vector-images-children-toys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71" r="61324" b="64755"/>
          <a:stretch>
            <a:fillRect/>
          </a:stretch>
        </p:blipFill>
        <p:spPr bwMode="auto">
          <a:xfrm>
            <a:off x="1619250" y="5346700"/>
            <a:ext cx="1331913" cy="1330325"/>
          </a:xfrm>
          <a:prstGeom prst="rect">
            <a:avLst/>
          </a:prstGeom>
          <a:noFill/>
        </p:spPr>
      </p:pic>
      <p:sp>
        <p:nvSpPr>
          <p:cNvPr id="25" name="Выноска-облако 24"/>
          <p:cNvSpPr/>
          <p:nvPr/>
        </p:nvSpPr>
        <p:spPr>
          <a:xfrm>
            <a:off x="0" y="981075"/>
            <a:ext cx="3384550" cy="4176713"/>
          </a:xfrm>
          <a:prstGeom prst="cloudCallout">
            <a:avLst/>
          </a:prstGeom>
          <a:solidFill>
            <a:srgbClr val="83ED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C00000"/>
                </a:solidFill>
              </a:rPr>
              <a:t>Что важней  в воспитании ребенка  СЕМЬЯ ИЛИ ДЕТСКИЙ САД 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0000CC"/>
                </a:solidFill>
              </a:rPr>
              <a:t>  согласно  образовательной программе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0000CC"/>
                </a:solidFill>
              </a:rPr>
              <a:t> МБДОУ </a:t>
            </a:r>
            <a:r>
              <a:rPr lang="ru-RU" sz="1400" b="1" dirty="0" smtClean="0">
                <a:solidFill>
                  <a:srgbClr val="0000CC"/>
                </a:solidFill>
              </a:rPr>
              <a:t>«</a:t>
            </a:r>
            <a:r>
              <a:rPr lang="ru-RU" sz="1400" b="1" dirty="0" err="1" smtClean="0">
                <a:solidFill>
                  <a:srgbClr val="0000CC"/>
                </a:solidFill>
              </a:rPr>
              <a:t>Староильмовский</a:t>
            </a:r>
            <a:r>
              <a:rPr lang="ru-RU" sz="1400" b="1" dirty="0" smtClean="0">
                <a:solidFill>
                  <a:srgbClr val="0000CC"/>
                </a:solidFill>
              </a:rPr>
              <a:t> </a:t>
            </a:r>
            <a:r>
              <a:rPr lang="ru-RU" sz="1400" b="1" dirty="0">
                <a:solidFill>
                  <a:srgbClr val="0000CC"/>
                </a:solidFill>
              </a:rPr>
              <a:t>детский сад   «Солнышко»?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707904" y="1052737"/>
            <a:ext cx="49685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rgbClr val="FF0000"/>
                </a:solidFill>
              </a:rPr>
              <a:t>Важная  задача  ДОУ </a:t>
            </a:r>
            <a:r>
              <a:rPr lang="ru-RU" b="1" dirty="0" smtClean="0">
                <a:solidFill>
                  <a:srgbClr val="FF0000"/>
                </a:solidFill>
              </a:rPr>
              <a:t> - 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B050"/>
                </a:solidFill>
              </a:rPr>
              <a:t>ЗАИНТЕРЕСОВАТЬ  РОДИТЕЛЕЙ  В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00B050"/>
                </a:solidFill>
              </a:rPr>
              <a:t>СОВМЕСТНОЙ РАБОТЕ, СОЗДАТЬ ЕДИНОЕ ПРОСТРАНСТВО РАЗВИТИЯ РЕБЕНКА В СЕМЬЕ И ДОУ</a:t>
            </a:r>
            <a:r>
              <a:rPr lang="ru-RU" b="1" dirty="0" smtClean="0">
                <a:solidFill>
                  <a:srgbClr val="C00000"/>
                </a:solidFill>
              </a:rPr>
              <a:t>, сделать родителей  участниками  воспитательного  процесса.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B050"/>
                </a:solidFill>
              </a:rPr>
              <a:t>ВЫРАБОТКА  ЕДИНЫХ  ТРЕБОВАНИЙ  К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00B050"/>
                </a:solidFill>
              </a:rPr>
              <a:t>ПОВЕДЕНИЮ РЕБЕНКА</a:t>
            </a:r>
            <a:r>
              <a:rPr lang="ru-RU" b="1" dirty="0" smtClean="0">
                <a:solidFill>
                  <a:srgbClr val="C00000"/>
                </a:solidFill>
              </a:rPr>
              <a:t>, согласование воздействий на него дома и в детском саду – важнейшее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C00000"/>
                </a:solidFill>
              </a:rPr>
              <a:t>условие,  облегчающее  адаптацию  ребенка  к  условиям  дошкольного  образовательного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C00000"/>
                </a:solidFill>
              </a:rPr>
              <a:t>учреждения и способствующее его личностно-социальному развитию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507" b="58670"/>
          <a:stretch>
            <a:fillRect/>
          </a:stretch>
        </p:blipFill>
        <p:spPr bwMode="auto">
          <a:xfrm>
            <a:off x="7413625" y="0"/>
            <a:ext cx="1730375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 descr="ул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88" y="0"/>
            <a:ext cx="1166812" cy="1127125"/>
          </a:xfrm>
          <a:prstGeom prst="rect">
            <a:avLst/>
          </a:prstGeom>
          <a:noFill/>
        </p:spPr>
      </p:pic>
      <p:pic>
        <p:nvPicPr>
          <p:cNvPr id="6153" name="Picture 9" descr="пчёл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04813"/>
            <a:ext cx="1309687" cy="698500"/>
          </a:xfrm>
          <a:prstGeom prst="rect">
            <a:avLst/>
          </a:prstGeom>
          <a:noFill/>
        </p:spPr>
      </p:pic>
      <p:pic>
        <p:nvPicPr>
          <p:cNvPr id="6202" name="Picture 58" descr="солнц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5888"/>
            <a:ext cx="1447800" cy="1504950"/>
          </a:xfrm>
          <a:prstGeom prst="rect">
            <a:avLst/>
          </a:prstGeom>
          <a:noFill/>
        </p:spPr>
      </p:pic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0" y="5734050"/>
            <a:ext cx="9144000" cy="112395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6206" name="Picture 62" descr="i?id=91164869-51-7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5805488"/>
            <a:ext cx="852488" cy="852487"/>
          </a:xfrm>
          <a:prstGeom prst="rect">
            <a:avLst/>
          </a:prstGeom>
          <a:noFill/>
        </p:spPr>
      </p:pic>
      <p:pic>
        <p:nvPicPr>
          <p:cNvPr id="6216" name="Picture 72" descr="гусеничка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4300" y="5013325"/>
            <a:ext cx="833438" cy="1030288"/>
          </a:xfrm>
          <a:prstGeom prst="rect">
            <a:avLst/>
          </a:prstGeom>
          <a:noFill/>
        </p:spPr>
      </p:pic>
      <p:pic>
        <p:nvPicPr>
          <p:cNvPr id="6220" name="Picture 76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179388" y="6178550"/>
            <a:ext cx="708025" cy="679450"/>
          </a:xfrm>
          <a:prstGeom prst="rect">
            <a:avLst/>
          </a:prstGeom>
          <a:noFill/>
        </p:spPr>
      </p:pic>
      <p:pic>
        <p:nvPicPr>
          <p:cNvPr id="6221" name="Picture 77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7164388" y="5734050"/>
            <a:ext cx="720725" cy="720725"/>
          </a:xfrm>
          <a:prstGeom prst="rect">
            <a:avLst/>
          </a:prstGeom>
          <a:noFill/>
        </p:spPr>
      </p:pic>
      <p:pic>
        <p:nvPicPr>
          <p:cNvPr id="6222" name="Picture 78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3059113" y="5949950"/>
            <a:ext cx="720725" cy="679450"/>
          </a:xfrm>
          <a:prstGeom prst="rect">
            <a:avLst/>
          </a:prstGeom>
          <a:noFill/>
        </p:spPr>
      </p:pic>
      <p:pic>
        <p:nvPicPr>
          <p:cNvPr id="6223" name="Picture 79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755650" y="5734050"/>
            <a:ext cx="720725" cy="679450"/>
          </a:xfrm>
          <a:prstGeom prst="rect">
            <a:avLst/>
          </a:prstGeom>
          <a:noFill/>
        </p:spPr>
      </p:pic>
      <p:pic>
        <p:nvPicPr>
          <p:cNvPr id="6224" name="Picture 80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5795963" y="5805488"/>
            <a:ext cx="708025" cy="679450"/>
          </a:xfrm>
          <a:prstGeom prst="rect">
            <a:avLst/>
          </a:prstGeom>
          <a:noFill/>
        </p:spPr>
      </p:pic>
      <p:pic>
        <p:nvPicPr>
          <p:cNvPr id="6225" name="Picture 81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4716463" y="6137275"/>
            <a:ext cx="720725" cy="720725"/>
          </a:xfrm>
          <a:prstGeom prst="rect">
            <a:avLst/>
          </a:prstGeom>
          <a:noFill/>
        </p:spPr>
      </p:pic>
      <p:sp>
        <p:nvSpPr>
          <p:cNvPr id="6229" name="AutoShape 85"/>
          <p:cNvSpPr>
            <a:spLocks noChangeArrowheads="1"/>
          </p:cNvSpPr>
          <p:nvPr/>
        </p:nvSpPr>
        <p:spPr bwMode="auto">
          <a:xfrm rot="17361918" flipV="1">
            <a:off x="6334919" y="6058694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1" name="AutoShape 87"/>
          <p:cNvSpPr>
            <a:spLocks noChangeArrowheads="1"/>
          </p:cNvSpPr>
          <p:nvPr/>
        </p:nvSpPr>
        <p:spPr bwMode="auto">
          <a:xfrm rot="3980084" flipV="1">
            <a:off x="2950370" y="62031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2" name="AutoShape 88"/>
          <p:cNvSpPr>
            <a:spLocks noChangeArrowheads="1"/>
          </p:cNvSpPr>
          <p:nvPr/>
        </p:nvSpPr>
        <p:spPr bwMode="auto">
          <a:xfrm rot="12727186" flipV="1">
            <a:off x="5148263" y="6021388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3" name="AutoShape 89"/>
          <p:cNvSpPr>
            <a:spLocks noChangeArrowheads="1"/>
          </p:cNvSpPr>
          <p:nvPr/>
        </p:nvSpPr>
        <p:spPr bwMode="auto">
          <a:xfrm rot="17066278" flipV="1">
            <a:off x="1293020" y="59872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4" name="AutoShape 90"/>
          <p:cNvSpPr>
            <a:spLocks noChangeArrowheads="1"/>
          </p:cNvSpPr>
          <p:nvPr/>
        </p:nvSpPr>
        <p:spPr bwMode="auto">
          <a:xfrm rot="8621360" flipV="1">
            <a:off x="107950" y="6021388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5" name="AutoShape 91"/>
          <p:cNvSpPr>
            <a:spLocks noChangeArrowheads="1"/>
          </p:cNvSpPr>
          <p:nvPr/>
        </p:nvSpPr>
        <p:spPr bwMode="auto">
          <a:xfrm rot="157333" flipV="1">
            <a:off x="7380288" y="6308725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237" name="Picture 93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0"/>
            <a:ext cx="1762125" cy="792163"/>
          </a:xfrm>
          <a:prstGeom prst="rect">
            <a:avLst/>
          </a:prstGeom>
          <a:noFill/>
        </p:spPr>
      </p:pic>
      <p:pic>
        <p:nvPicPr>
          <p:cNvPr id="6238" name="Picture 94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60350"/>
            <a:ext cx="1762125" cy="792163"/>
          </a:xfrm>
          <a:prstGeom prst="rect">
            <a:avLst/>
          </a:prstGeom>
          <a:noFill/>
        </p:spPr>
      </p:pic>
      <p:sp>
        <p:nvSpPr>
          <p:cNvPr id="6244" name="Text Box 100"/>
          <p:cNvSpPr txBox="1">
            <a:spLocks noChangeArrowheads="1"/>
          </p:cNvSpPr>
          <p:nvPr/>
        </p:nvSpPr>
        <p:spPr bwMode="auto">
          <a:xfrm>
            <a:off x="1547813" y="23495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6246" name="Picture 102" descr="http://us.123rf.com/400wm/400/400/print2d/print2d1008/print2d100800053/7611069-set-vector-images-children-toys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71" r="61324" b="64755"/>
          <a:stretch>
            <a:fillRect/>
          </a:stretch>
        </p:blipFill>
        <p:spPr bwMode="auto">
          <a:xfrm>
            <a:off x="1619250" y="5346700"/>
            <a:ext cx="1331913" cy="1330325"/>
          </a:xfrm>
          <a:prstGeom prst="rect">
            <a:avLst/>
          </a:prstGeom>
          <a:noFill/>
        </p:spPr>
      </p:pic>
      <p:sp>
        <p:nvSpPr>
          <p:cNvPr id="27" name="Прямоугольник 26"/>
          <p:cNvSpPr/>
          <p:nvPr/>
        </p:nvSpPr>
        <p:spPr>
          <a:xfrm>
            <a:off x="2987824" y="980728"/>
            <a:ext cx="244827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>
              <a:defRPr/>
            </a:pPr>
            <a:r>
              <a:rPr lang="ru-RU" b="1" dirty="0" smtClean="0">
                <a:solidFill>
                  <a:srgbClr val="0000CC"/>
                </a:solidFill>
                <a:cs typeface="Times New Roman" pitchFamily="18" charset="0"/>
              </a:rPr>
              <a:t>ФОРМЫ РАБОТЫ МБДОУ  С РОДИТЕЛЯМИ</a:t>
            </a:r>
            <a:endParaRPr lang="ru-RU" dirty="0">
              <a:solidFill>
                <a:srgbClr val="0000CC"/>
              </a:solidFill>
              <a:cs typeface="Arial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51520" y="1988840"/>
            <a:ext cx="3313112" cy="100806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0000CC"/>
                </a:solidFill>
                <a:cs typeface="Times New Roman" pitchFamily="18" charset="0"/>
              </a:rPr>
              <a:t>Родительские собрания</a:t>
            </a:r>
            <a:r>
              <a:rPr lang="ru-RU" b="1" dirty="0">
                <a:solidFill>
                  <a:srgbClr val="0000CC"/>
                </a:solidFill>
                <a:cs typeface="Times New Roman" pitchFamily="18" charset="0"/>
              </a:rPr>
              <a:t>.</a:t>
            </a:r>
            <a:endParaRPr lang="ru-RU" sz="800" b="1" dirty="0">
              <a:solidFill>
                <a:srgbClr val="0000CC"/>
              </a:solidFill>
              <a:cs typeface="Arial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51520" y="2852936"/>
            <a:ext cx="3241675" cy="11525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0000CC"/>
                </a:solidFill>
                <a:cs typeface="Times New Roman" pitchFamily="18" charset="0"/>
              </a:rPr>
              <a:t>Родительские уголки, информационные стенды</a:t>
            </a:r>
            <a:r>
              <a:rPr lang="ru-RU" sz="1600" b="1" dirty="0">
                <a:solidFill>
                  <a:srgbClr val="00B050"/>
                </a:solidFill>
                <a:cs typeface="Times New Roman" pitchFamily="18" charset="0"/>
              </a:rPr>
              <a:t>.</a:t>
            </a:r>
            <a:endParaRPr lang="ru-RU" sz="1600" b="1" dirty="0">
              <a:solidFill>
                <a:srgbClr val="00B050"/>
              </a:solidFill>
              <a:cs typeface="Arial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467544" y="4077072"/>
            <a:ext cx="3168650" cy="10080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00CC"/>
                </a:solidFill>
                <a:cs typeface="Times New Roman" pitchFamily="18" charset="0"/>
              </a:rPr>
              <a:t> </a:t>
            </a:r>
            <a:endParaRPr lang="ru-RU" b="1" dirty="0" smtClean="0">
              <a:solidFill>
                <a:srgbClr val="0000CC"/>
              </a:solidFill>
              <a:cs typeface="Times New Roman" pitchFamily="18" charset="0"/>
            </a:endParaRPr>
          </a:p>
          <a:p>
            <a:pPr algn="ctr">
              <a:defRPr/>
            </a:pPr>
            <a:endParaRPr lang="ru-RU" b="1" dirty="0" smtClean="0">
              <a:solidFill>
                <a:srgbClr val="0000CC"/>
              </a:solidFill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0000CC"/>
                </a:solidFill>
                <a:cs typeface="Times New Roman" pitchFamily="18" charset="0"/>
              </a:rPr>
              <a:t>Индивидуальные</a:t>
            </a:r>
            <a:r>
              <a:rPr lang="ru-RU" sz="1600" b="1" dirty="0">
                <a:solidFill>
                  <a:srgbClr val="0000CC"/>
                </a:solidFill>
                <a:cs typeface="Times New Roman" pitchFamily="18" charset="0"/>
              </a:rPr>
              <a:t>, групповые консультации</a:t>
            </a:r>
            <a:r>
              <a:rPr lang="ru-RU" sz="1600" dirty="0">
                <a:solidFill>
                  <a:srgbClr val="0000CC"/>
                </a:solidFill>
                <a:cs typeface="Times New Roman" pitchFamily="18" charset="0"/>
              </a:rPr>
              <a:t>. </a:t>
            </a:r>
            <a:endParaRPr lang="ru-RU" sz="1600" dirty="0">
              <a:solidFill>
                <a:srgbClr val="0000CC"/>
              </a:solidFill>
              <a:cs typeface="Arial" charset="0"/>
            </a:endParaRPr>
          </a:p>
          <a:p>
            <a:pPr algn="ctr"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508104" y="1916832"/>
            <a:ext cx="3168650" cy="100806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0000CC"/>
                </a:solidFill>
                <a:cs typeface="Times New Roman" pitchFamily="18" charset="0"/>
              </a:rPr>
              <a:t>Анкетирование, дни открытых дверей</a:t>
            </a:r>
            <a:endParaRPr lang="ru-RU" sz="1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508104" y="2924944"/>
            <a:ext cx="3168650" cy="100806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0000CC"/>
                </a:solidFill>
                <a:cs typeface="Times New Roman" pitchFamily="18" charset="0"/>
              </a:rPr>
              <a:t>Конкурсы, выставки,</a:t>
            </a:r>
            <a:endParaRPr lang="ru-RU" sz="1600" b="1" dirty="0">
              <a:solidFill>
                <a:srgbClr val="0000CC"/>
              </a:solidFill>
              <a:cs typeface="Arial" charset="0"/>
            </a:endParaRPr>
          </a:p>
          <a:p>
            <a:pPr algn="ctr" eaLnBrk="0" hangingPunct="0">
              <a:defRPr/>
            </a:pPr>
            <a:r>
              <a:rPr lang="ru-RU" sz="1600" b="1" dirty="0">
                <a:solidFill>
                  <a:srgbClr val="0000CC"/>
                </a:solidFill>
                <a:cs typeface="Times New Roman" pitchFamily="18" charset="0"/>
              </a:rPr>
              <a:t>проектная</a:t>
            </a:r>
            <a:endParaRPr lang="ru-RU" sz="1600" b="1" dirty="0">
              <a:solidFill>
                <a:srgbClr val="0000CC"/>
              </a:solidFill>
              <a:cs typeface="Arial" charset="0"/>
            </a:endParaRPr>
          </a:p>
          <a:p>
            <a:pPr algn="ctr" eaLnBrk="0" hangingPunct="0">
              <a:defRPr/>
            </a:pPr>
            <a:r>
              <a:rPr lang="ru-RU" sz="1600" b="1" dirty="0">
                <a:solidFill>
                  <a:srgbClr val="0000CC"/>
                </a:solidFill>
                <a:cs typeface="Times New Roman" pitchFamily="18" charset="0"/>
              </a:rPr>
              <a:t>деятельность.</a:t>
            </a:r>
            <a:endParaRPr lang="ru-RU" sz="1600" b="1" dirty="0">
              <a:solidFill>
                <a:srgbClr val="0000CC"/>
              </a:solidFill>
              <a:cs typeface="Arial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508104" y="4221088"/>
            <a:ext cx="3024336" cy="10080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0000CC"/>
                </a:solidFill>
                <a:cs typeface="Times New Roman" pitchFamily="18" charset="0"/>
              </a:rPr>
              <a:t>Совместные праздники, соревнования,</a:t>
            </a:r>
            <a:endParaRPr lang="ru-RU" sz="1600" b="1" dirty="0">
              <a:solidFill>
                <a:srgbClr val="0000CC"/>
              </a:solidFill>
              <a:cs typeface="Arial" charset="0"/>
            </a:endParaRPr>
          </a:p>
          <a:p>
            <a:pPr algn="ctr" eaLnBrk="0" hangingPunct="0">
              <a:defRPr/>
            </a:pPr>
            <a:r>
              <a:rPr lang="ru-RU" sz="1600" b="1" dirty="0">
                <a:solidFill>
                  <a:srgbClr val="0000CC"/>
                </a:solidFill>
                <a:cs typeface="Times New Roman" pitchFamily="18" charset="0"/>
              </a:rPr>
              <a:t>концерты.</a:t>
            </a:r>
            <a:endParaRPr lang="ru-RU" sz="1600" dirty="0">
              <a:solidFill>
                <a:srgbClr val="0000CC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771800" y="5589240"/>
            <a:ext cx="2952750" cy="10080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b="1" dirty="0">
                <a:solidFill>
                  <a:srgbClr val="0000CC"/>
                </a:solidFill>
                <a:cs typeface="Times New Roman" pitchFamily="18" charset="0"/>
              </a:rPr>
              <a:t>Сайт МБДОУ.</a:t>
            </a:r>
            <a:endParaRPr lang="ru-RU" sz="800" b="1" dirty="0">
              <a:solidFill>
                <a:srgbClr val="0000CC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507" b="58670"/>
          <a:stretch>
            <a:fillRect/>
          </a:stretch>
        </p:blipFill>
        <p:spPr bwMode="auto">
          <a:xfrm>
            <a:off x="7413625" y="0"/>
            <a:ext cx="1730375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 descr="ул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88" y="0"/>
            <a:ext cx="1166812" cy="1127125"/>
          </a:xfrm>
          <a:prstGeom prst="rect">
            <a:avLst/>
          </a:prstGeom>
          <a:noFill/>
        </p:spPr>
      </p:pic>
      <p:pic>
        <p:nvPicPr>
          <p:cNvPr id="6153" name="Picture 9" descr="пчёл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04813"/>
            <a:ext cx="1309687" cy="698500"/>
          </a:xfrm>
          <a:prstGeom prst="rect">
            <a:avLst/>
          </a:prstGeom>
          <a:noFill/>
        </p:spPr>
      </p:pic>
      <p:pic>
        <p:nvPicPr>
          <p:cNvPr id="6202" name="Picture 58" descr="солнц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5888"/>
            <a:ext cx="1447800" cy="1504950"/>
          </a:xfrm>
          <a:prstGeom prst="rect">
            <a:avLst/>
          </a:prstGeom>
          <a:noFill/>
        </p:spPr>
      </p:pic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0" y="5734050"/>
            <a:ext cx="9144000" cy="112395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6206" name="Picture 62" descr="i?id=91164869-51-7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5805488"/>
            <a:ext cx="852488" cy="852487"/>
          </a:xfrm>
          <a:prstGeom prst="rect">
            <a:avLst/>
          </a:prstGeom>
          <a:noFill/>
        </p:spPr>
      </p:pic>
      <p:pic>
        <p:nvPicPr>
          <p:cNvPr id="6216" name="Picture 72" descr="гусеничка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4300" y="5013325"/>
            <a:ext cx="833438" cy="1030288"/>
          </a:xfrm>
          <a:prstGeom prst="rect">
            <a:avLst/>
          </a:prstGeom>
          <a:noFill/>
        </p:spPr>
      </p:pic>
      <p:pic>
        <p:nvPicPr>
          <p:cNvPr id="6220" name="Picture 76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179388" y="6178550"/>
            <a:ext cx="708025" cy="679450"/>
          </a:xfrm>
          <a:prstGeom prst="rect">
            <a:avLst/>
          </a:prstGeom>
          <a:noFill/>
        </p:spPr>
      </p:pic>
      <p:pic>
        <p:nvPicPr>
          <p:cNvPr id="6221" name="Picture 77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7164388" y="5734050"/>
            <a:ext cx="720725" cy="720725"/>
          </a:xfrm>
          <a:prstGeom prst="rect">
            <a:avLst/>
          </a:prstGeom>
          <a:noFill/>
        </p:spPr>
      </p:pic>
      <p:pic>
        <p:nvPicPr>
          <p:cNvPr id="6222" name="Picture 78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3059113" y="5949950"/>
            <a:ext cx="720725" cy="679450"/>
          </a:xfrm>
          <a:prstGeom prst="rect">
            <a:avLst/>
          </a:prstGeom>
          <a:noFill/>
        </p:spPr>
      </p:pic>
      <p:pic>
        <p:nvPicPr>
          <p:cNvPr id="6223" name="Picture 79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755650" y="5734050"/>
            <a:ext cx="720725" cy="679450"/>
          </a:xfrm>
          <a:prstGeom prst="rect">
            <a:avLst/>
          </a:prstGeom>
          <a:noFill/>
        </p:spPr>
      </p:pic>
      <p:pic>
        <p:nvPicPr>
          <p:cNvPr id="6224" name="Picture 80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5795963" y="5805488"/>
            <a:ext cx="708025" cy="679450"/>
          </a:xfrm>
          <a:prstGeom prst="rect">
            <a:avLst/>
          </a:prstGeom>
          <a:noFill/>
        </p:spPr>
      </p:pic>
      <p:pic>
        <p:nvPicPr>
          <p:cNvPr id="6225" name="Picture 81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4716463" y="6137275"/>
            <a:ext cx="720725" cy="720725"/>
          </a:xfrm>
          <a:prstGeom prst="rect">
            <a:avLst/>
          </a:prstGeom>
          <a:noFill/>
        </p:spPr>
      </p:pic>
      <p:sp>
        <p:nvSpPr>
          <p:cNvPr id="6229" name="AutoShape 85"/>
          <p:cNvSpPr>
            <a:spLocks noChangeArrowheads="1"/>
          </p:cNvSpPr>
          <p:nvPr/>
        </p:nvSpPr>
        <p:spPr bwMode="auto">
          <a:xfrm rot="17361918" flipV="1">
            <a:off x="6334919" y="6058694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1" name="AutoShape 87"/>
          <p:cNvSpPr>
            <a:spLocks noChangeArrowheads="1"/>
          </p:cNvSpPr>
          <p:nvPr/>
        </p:nvSpPr>
        <p:spPr bwMode="auto">
          <a:xfrm rot="3980084" flipV="1">
            <a:off x="2950370" y="62031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2" name="AutoShape 88"/>
          <p:cNvSpPr>
            <a:spLocks noChangeArrowheads="1"/>
          </p:cNvSpPr>
          <p:nvPr/>
        </p:nvSpPr>
        <p:spPr bwMode="auto">
          <a:xfrm rot="12727186" flipV="1">
            <a:off x="5148263" y="6021388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3" name="AutoShape 89"/>
          <p:cNvSpPr>
            <a:spLocks noChangeArrowheads="1"/>
          </p:cNvSpPr>
          <p:nvPr/>
        </p:nvSpPr>
        <p:spPr bwMode="auto">
          <a:xfrm rot="17066278" flipV="1">
            <a:off x="1293020" y="59872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4" name="AutoShape 90"/>
          <p:cNvSpPr>
            <a:spLocks noChangeArrowheads="1"/>
          </p:cNvSpPr>
          <p:nvPr/>
        </p:nvSpPr>
        <p:spPr bwMode="auto">
          <a:xfrm rot="8621360" flipV="1">
            <a:off x="107950" y="6021388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5" name="AutoShape 91"/>
          <p:cNvSpPr>
            <a:spLocks noChangeArrowheads="1"/>
          </p:cNvSpPr>
          <p:nvPr/>
        </p:nvSpPr>
        <p:spPr bwMode="auto">
          <a:xfrm rot="157333" flipV="1">
            <a:off x="7380288" y="6308725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237" name="Picture 93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0"/>
            <a:ext cx="1762125" cy="792163"/>
          </a:xfrm>
          <a:prstGeom prst="rect">
            <a:avLst/>
          </a:prstGeom>
          <a:noFill/>
        </p:spPr>
      </p:pic>
      <p:pic>
        <p:nvPicPr>
          <p:cNvPr id="6238" name="Picture 94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60350"/>
            <a:ext cx="1762125" cy="792163"/>
          </a:xfrm>
          <a:prstGeom prst="rect">
            <a:avLst/>
          </a:prstGeom>
          <a:noFill/>
        </p:spPr>
      </p:pic>
      <p:sp>
        <p:nvSpPr>
          <p:cNvPr id="6244" name="Text Box 100"/>
          <p:cNvSpPr txBox="1">
            <a:spLocks noChangeArrowheads="1"/>
          </p:cNvSpPr>
          <p:nvPr/>
        </p:nvSpPr>
        <p:spPr bwMode="auto">
          <a:xfrm>
            <a:off x="1547813" y="23495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6246" name="Picture 102" descr="http://us.123rf.com/400wm/400/400/print2d/print2d1008/print2d100800053/7611069-set-vector-images-children-toys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71" r="61324" b="64755"/>
          <a:stretch>
            <a:fillRect/>
          </a:stretch>
        </p:blipFill>
        <p:spPr bwMode="auto">
          <a:xfrm>
            <a:off x="1619250" y="5346700"/>
            <a:ext cx="1331913" cy="1330325"/>
          </a:xfrm>
          <a:prstGeom prst="rect">
            <a:avLst/>
          </a:prstGeom>
          <a:noFill/>
        </p:spPr>
      </p:pic>
      <p:sp>
        <p:nvSpPr>
          <p:cNvPr id="25" name="Облако 24"/>
          <p:cNvSpPr/>
          <p:nvPr/>
        </p:nvSpPr>
        <p:spPr>
          <a:xfrm>
            <a:off x="323528" y="1196752"/>
            <a:ext cx="3505200" cy="1944688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rgbClr val="009644"/>
              </a:solidFill>
            </a:endParaRPr>
          </a:p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С КЕМ ЕЩЕ ВЗАИМОДЕЙСТВУЕТ МБДОУ </a:t>
            </a:r>
            <a:r>
              <a:rPr lang="ru-RU" sz="1400" b="1" dirty="0" smtClean="0">
                <a:solidFill>
                  <a:srgbClr val="002060"/>
                </a:solidFill>
              </a:rPr>
              <a:t>«</a:t>
            </a:r>
            <a:r>
              <a:rPr lang="ru-RU" sz="1400" b="1" dirty="0" err="1" smtClean="0">
                <a:solidFill>
                  <a:srgbClr val="002060"/>
                </a:solidFill>
              </a:rPr>
              <a:t>Староильмовский</a:t>
            </a:r>
            <a:r>
              <a:rPr lang="ru-RU" sz="1400" b="1" dirty="0" smtClean="0">
                <a:solidFill>
                  <a:srgbClr val="002060"/>
                </a:solidFill>
              </a:rPr>
              <a:t> </a:t>
            </a:r>
            <a:r>
              <a:rPr lang="ru-RU" sz="1400" b="1" dirty="0">
                <a:solidFill>
                  <a:srgbClr val="002060"/>
                </a:solidFill>
              </a:rPr>
              <a:t>детский сад  «Солнышко»</a:t>
            </a:r>
          </a:p>
          <a:p>
            <a:pPr algn="ctr">
              <a:defRPr/>
            </a:pPr>
            <a:r>
              <a:rPr lang="ru-RU" sz="1100" b="1" dirty="0">
                <a:solidFill>
                  <a:srgbClr val="002060"/>
                </a:solidFill>
              </a:rPr>
              <a:t>согласно  образовательной программе? </a:t>
            </a:r>
          </a:p>
          <a:p>
            <a:pPr algn="ctr">
              <a:defRPr/>
            </a:pPr>
            <a:r>
              <a:rPr lang="ru-RU" sz="1100" b="1" dirty="0">
                <a:solidFill>
                  <a:srgbClr val="002060"/>
                </a:solidFill>
              </a:rPr>
              <a:t> </a:t>
            </a:r>
            <a:endParaRPr lang="ru-RU" sz="1000" dirty="0">
              <a:solidFill>
                <a:srgbClr val="002060"/>
              </a:solidFill>
            </a:endParaRPr>
          </a:p>
          <a:p>
            <a:pPr algn="ctr">
              <a:defRPr/>
            </a:pPr>
            <a:endParaRPr lang="ru-RU" sz="1200" b="1" dirty="0">
              <a:solidFill>
                <a:srgbClr val="FF0066"/>
              </a:solidFill>
            </a:endParaRPr>
          </a:p>
        </p:txBody>
      </p:sp>
      <p:sp>
        <p:nvSpPr>
          <p:cNvPr id="26" name="Rectangle 18"/>
          <p:cNvSpPr>
            <a:spLocks noChangeArrowheads="1"/>
          </p:cNvSpPr>
          <p:nvPr/>
        </p:nvSpPr>
        <p:spPr bwMode="auto">
          <a:xfrm>
            <a:off x="611560" y="3140968"/>
            <a:ext cx="2304256" cy="6480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ru-RU" sz="1400" b="1" dirty="0">
                <a:solidFill>
                  <a:srgbClr val="0000CC"/>
                </a:solidFill>
              </a:rPr>
              <a:t>МУ «</a:t>
            </a:r>
            <a:r>
              <a:rPr lang="ru-RU" sz="1200" b="1" dirty="0">
                <a:solidFill>
                  <a:srgbClr val="0000CC"/>
                </a:solidFill>
              </a:rPr>
              <a:t>Информационно-методический центр</a:t>
            </a:r>
            <a:r>
              <a:rPr lang="ru-RU" sz="1400" b="1" dirty="0">
                <a:solidFill>
                  <a:srgbClr val="0000CC"/>
                </a:solidFill>
              </a:rPr>
              <a:t>»</a:t>
            </a:r>
            <a:endParaRPr lang="ru-RU" b="1" dirty="0">
              <a:solidFill>
                <a:srgbClr val="0000CC"/>
              </a:solidFill>
              <a:cs typeface="Arial" charset="0"/>
            </a:endParaRPr>
          </a:p>
        </p:txBody>
      </p:sp>
      <p:sp>
        <p:nvSpPr>
          <p:cNvPr id="27" name="Rectangle 22"/>
          <p:cNvSpPr>
            <a:spLocks noChangeArrowheads="1"/>
          </p:cNvSpPr>
          <p:nvPr/>
        </p:nvSpPr>
        <p:spPr bwMode="auto">
          <a:xfrm>
            <a:off x="539552" y="4526529"/>
            <a:ext cx="2376264" cy="55865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BD4B4"/>
              </a:gs>
            </a:gsLst>
            <a:lin ang="5400000" scaled="1"/>
          </a:gradFill>
          <a:ln w="12700">
            <a:solidFill>
              <a:srgbClr val="FABF8F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/>
          <a:lstStyle/>
          <a:p>
            <a:pPr algn="ctr" eaLnBrk="0" hangingPunct="0">
              <a:defRPr/>
            </a:pPr>
            <a:r>
              <a:rPr lang="ru-RU" sz="1600" b="1" dirty="0" err="1" smtClean="0">
                <a:solidFill>
                  <a:srgbClr val="0000CC"/>
                </a:solidFill>
              </a:rPr>
              <a:t>Староильмовская</a:t>
            </a:r>
            <a:r>
              <a:rPr lang="ru-RU" sz="1600" b="1" dirty="0" smtClean="0">
                <a:solidFill>
                  <a:srgbClr val="0000CC"/>
                </a:solidFill>
              </a:rPr>
              <a:t> </a:t>
            </a:r>
            <a:r>
              <a:rPr lang="ru-RU" sz="1600" b="1" dirty="0">
                <a:solidFill>
                  <a:srgbClr val="0000CC"/>
                </a:solidFill>
              </a:rPr>
              <a:t>СОШ</a:t>
            </a:r>
          </a:p>
          <a:p>
            <a:pPr eaLnBrk="0" hangingPunct="0">
              <a:defRPr/>
            </a:pPr>
            <a:endParaRPr lang="ru-RU" sz="1600" dirty="0"/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4211960" y="1052736"/>
            <a:ext cx="2206812" cy="7213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eaLnBrk="0" hangingPunct="0">
              <a:defRPr/>
            </a:pPr>
            <a:endParaRPr lang="ru-RU" sz="1400" b="1" dirty="0">
              <a:solidFill>
                <a:srgbClr val="0000CC"/>
              </a:solidFill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ru-RU" sz="1400" b="1" dirty="0" smtClean="0">
                <a:solidFill>
                  <a:srgbClr val="0000CC"/>
                </a:solidFill>
                <a:cs typeface="Arial" pitchFamily="34" charset="0"/>
              </a:rPr>
              <a:t>Детские сады </a:t>
            </a:r>
            <a:r>
              <a:rPr lang="ru-RU" sz="1400" b="1" dirty="0" err="1" smtClean="0">
                <a:solidFill>
                  <a:srgbClr val="0000CC"/>
                </a:solidFill>
                <a:cs typeface="Arial" pitchFamily="34" charset="0"/>
              </a:rPr>
              <a:t>Черемшанского</a:t>
            </a:r>
            <a:r>
              <a:rPr lang="ru-RU" sz="1400" b="1" dirty="0" smtClean="0">
                <a:solidFill>
                  <a:srgbClr val="0000CC"/>
                </a:solidFill>
                <a:cs typeface="Arial" pitchFamily="34" charset="0"/>
              </a:rPr>
              <a:t> МР РТ</a:t>
            </a:r>
            <a:endParaRPr lang="ru-RU" sz="700" b="1" dirty="0">
              <a:solidFill>
                <a:srgbClr val="0000CC"/>
              </a:solidFill>
              <a:cs typeface="Arial" pitchFamily="34" charset="0"/>
            </a:endParaRPr>
          </a:p>
          <a:p>
            <a:pPr eaLnBrk="0" hangingPunct="0">
              <a:defRPr/>
            </a:pPr>
            <a:endParaRPr lang="ru-RU" dirty="0">
              <a:solidFill>
                <a:srgbClr val="0000CC"/>
              </a:solidFill>
              <a:cs typeface="Arial" pitchFamily="34" charset="0"/>
            </a:endParaRPr>
          </a:p>
        </p:txBody>
      </p:sp>
      <p:sp>
        <p:nvSpPr>
          <p:cNvPr id="29" name="Rectangle 19"/>
          <p:cNvSpPr>
            <a:spLocks noChangeArrowheads="1"/>
          </p:cNvSpPr>
          <p:nvPr/>
        </p:nvSpPr>
        <p:spPr bwMode="auto">
          <a:xfrm>
            <a:off x="6948264" y="1124744"/>
            <a:ext cx="1728769" cy="5760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ru-RU" sz="1400" b="1" dirty="0">
                <a:solidFill>
                  <a:srgbClr val="0000CC"/>
                </a:solidFill>
                <a:cs typeface="Arial" pitchFamily="34" charset="0"/>
              </a:rPr>
              <a:t>Сельская библиотека </a:t>
            </a:r>
          </a:p>
          <a:p>
            <a:pPr eaLnBrk="0" hangingPunct="0">
              <a:defRPr/>
            </a:pPr>
            <a:endParaRPr lang="ru-RU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0" name="Rectangle 26"/>
          <p:cNvSpPr>
            <a:spLocks noChangeArrowheads="1"/>
          </p:cNvSpPr>
          <p:nvPr/>
        </p:nvSpPr>
        <p:spPr bwMode="auto">
          <a:xfrm>
            <a:off x="4427984" y="2060849"/>
            <a:ext cx="1589348" cy="5040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ru-RU" sz="1400" b="1" dirty="0">
                <a:solidFill>
                  <a:srgbClr val="0000CC"/>
                </a:solidFill>
                <a:cs typeface="Arial" pitchFamily="34" charset="0"/>
              </a:rPr>
              <a:t>ЦРБ , ФАП.</a:t>
            </a:r>
          </a:p>
          <a:p>
            <a:pPr eaLnBrk="0" hangingPunct="0">
              <a:defRPr/>
            </a:pPr>
            <a:endParaRPr lang="ru-RU" dirty="0">
              <a:solidFill>
                <a:srgbClr val="0000CC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507" b="58670"/>
          <a:stretch>
            <a:fillRect/>
          </a:stretch>
        </p:blipFill>
        <p:spPr bwMode="auto">
          <a:xfrm>
            <a:off x="7413625" y="0"/>
            <a:ext cx="1730375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 descr="ул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88" y="0"/>
            <a:ext cx="1166812" cy="1127125"/>
          </a:xfrm>
          <a:prstGeom prst="rect">
            <a:avLst/>
          </a:prstGeom>
          <a:noFill/>
        </p:spPr>
      </p:pic>
      <p:pic>
        <p:nvPicPr>
          <p:cNvPr id="6153" name="Picture 9" descr="пчёл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04813"/>
            <a:ext cx="1309687" cy="698500"/>
          </a:xfrm>
          <a:prstGeom prst="rect">
            <a:avLst/>
          </a:prstGeom>
          <a:noFill/>
        </p:spPr>
      </p:pic>
      <p:pic>
        <p:nvPicPr>
          <p:cNvPr id="6202" name="Picture 58" descr="солнц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5888"/>
            <a:ext cx="1447800" cy="1504950"/>
          </a:xfrm>
          <a:prstGeom prst="rect">
            <a:avLst/>
          </a:prstGeom>
          <a:noFill/>
        </p:spPr>
      </p:pic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0" y="5734050"/>
            <a:ext cx="9144000" cy="112395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6206" name="Picture 62" descr="i?id=91164869-51-7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5805488"/>
            <a:ext cx="852488" cy="852487"/>
          </a:xfrm>
          <a:prstGeom prst="rect">
            <a:avLst/>
          </a:prstGeom>
          <a:noFill/>
        </p:spPr>
      </p:pic>
      <p:pic>
        <p:nvPicPr>
          <p:cNvPr id="6216" name="Picture 72" descr="гусеничка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4300" y="5013325"/>
            <a:ext cx="833438" cy="1030288"/>
          </a:xfrm>
          <a:prstGeom prst="rect">
            <a:avLst/>
          </a:prstGeom>
          <a:noFill/>
        </p:spPr>
      </p:pic>
      <p:pic>
        <p:nvPicPr>
          <p:cNvPr id="6220" name="Picture 76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179388" y="6178550"/>
            <a:ext cx="708025" cy="679450"/>
          </a:xfrm>
          <a:prstGeom prst="rect">
            <a:avLst/>
          </a:prstGeom>
          <a:noFill/>
        </p:spPr>
      </p:pic>
      <p:pic>
        <p:nvPicPr>
          <p:cNvPr id="6221" name="Picture 77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7164388" y="5734050"/>
            <a:ext cx="720725" cy="720725"/>
          </a:xfrm>
          <a:prstGeom prst="rect">
            <a:avLst/>
          </a:prstGeom>
          <a:noFill/>
        </p:spPr>
      </p:pic>
      <p:pic>
        <p:nvPicPr>
          <p:cNvPr id="6222" name="Picture 78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3059113" y="5949950"/>
            <a:ext cx="720725" cy="679450"/>
          </a:xfrm>
          <a:prstGeom prst="rect">
            <a:avLst/>
          </a:prstGeom>
          <a:noFill/>
        </p:spPr>
      </p:pic>
      <p:pic>
        <p:nvPicPr>
          <p:cNvPr id="6223" name="Picture 79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755650" y="5734050"/>
            <a:ext cx="720725" cy="679450"/>
          </a:xfrm>
          <a:prstGeom prst="rect">
            <a:avLst/>
          </a:prstGeom>
          <a:noFill/>
        </p:spPr>
      </p:pic>
      <p:pic>
        <p:nvPicPr>
          <p:cNvPr id="6224" name="Picture 80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5795963" y="5805488"/>
            <a:ext cx="708025" cy="679450"/>
          </a:xfrm>
          <a:prstGeom prst="rect">
            <a:avLst/>
          </a:prstGeom>
          <a:noFill/>
        </p:spPr>
      </p:pic>
      <p:pic>
        <p:nvPicPr>
          <p:cNvPr id="6225" name="Picture 81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4716463" y="6137275"/>
            <a:ext cx="720725" cy="720725"/>
          </a:xfrm>
          <a:prstGeom prst="rect">
            <a:avLst/>
          </a:prstGeom>
          <a:noFill/>
        </p:spPr>
      </p:pic>
      <p:sp>
        <p:nvSpPr>
          <p:cNvPr id="6229" name="AutoShape 85"/>
          <p:cNvSpPr>
            <a:spLocks noChangeArrowheads="1"/>
          </p:cNvSpPr>
          <p:nvPr/>
        </p:nvSpPr>
        <p:spPr bwMode="auto">
          <a:xfrm rot="17361918" flipV="1">
            <a:off x="6334919" y="6058694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1" name="AutoShape 87"/>
          <p:cNvSpPr>
            <a:spLocks noChangeArrowheads="1"/>
          </p:cNvSpPr>
          <p:nvPr/>
        </p:nvSpPr>
        <p:spPr bwMode="auto">
          <a:xfrm rot="3980084" flipV="1">
            <a:off x="2950370" y="62031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2" name="AutoShape 88"/>
          <p:cNvSpPr>
            <a:spLocks noChangeArrowheads="1"/>
          </p:cNvSpPr>
          <p:nvPr/>
        </p:nvSpPr>
        <p:spPr bwMode="auto">
          <a:xfrm rot="12727186" flipV="1">
            <a:off x="5148263" y="6021388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3" name="AutoShape 89"/>
          <p:cNvSpPr>
            <a:spLocks noChangeArrowheads="1"/>
          </p:cNvSpPr>
          <p:nvPr/>
        </p:nvSpPr>
        <p:spPr bwMode="auto">
          <a:xfrm rot="17066278" flipV="1">
            <a:off x="1293020" y="59872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4" name="AutoShape 90"/>
          <p:cNvSpPr>
            <a:spLocks noChangeArrowheads="1"/>
          </p:cNvSpPr>
          <p:nvPr/>
        </p:nvSpPr>
        <p:spPr bwMode="auto">
          <a:xfrm rot="8621360" flipV="1">
            <a:off x="107950" y="6021388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5" name="AutoShape 91"/>
          <p:cNvSpPr>
            <a:spLocks noChangeArrowheads="1"/>
          </p:cNvSpPr>
          <p:nvPr/>
        </p:nvSpPr>
        <p:spPr bwMode="auto">
          <a:xfrm rot="157333" flipV="1">
            <a:off x="7380288" y="6308725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237" name="Picture 93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0"/>
            <a:ext cx="1762125" cy="792163"/>
          </a:xfrm>
          <a:prstGeom prst="rect">
            <a:avLst/>
          </a:prstGeom>
          <a:noFill/>
        </p:spPr>
      </p:pic>
      <p:pic>
        <p:nvPicPr>
          <p:cNvPr id="6238" name="Picture 94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60350"/>
            <a:ext cx="1762125" cy="792163"/>
          </a:xfrm>
          <a:prstGeom prst="rect">
            <a:avLst/>
          </a:prstGeom>
          <a:noFill/>
        </p:spPr>
      </p:pic>
      <p:pic>
        <p:nvPicPr>
          <p:cNvPr id="6246" name="Picture 102" descr="http://us.123rf.com/400wm/400/400/print2d/print2d1008/print2d100800053/7611069-set-vector-images-children-toys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71" r="61324" b="64755"/>
          <a:stretch>
            <a:fillRect/>
          </a:stretch>
        </p:blipFill>
        <p:spPr bwMode="auto">
          <a:xfrm>
            <a:off x="1619250" y="5346700"/>
            <a:ext cx="1331913" cy="1330325"/>
          </a:xfrm>
          <a:prstGeom prst="rect">
            <a:avLst/>
          </a:prstGeom>
          <a:noFill/>
        </p:spPr>
      </p:pic>
      <p:sp>
        <p:nvSpPr>
          <p:cNvPr id="27" name="Выноска-облако 26"/>
          <p:cNvSpPr/>
          <p:nvPr/>
        </p:nvSpPr>
        <p:spPr>
          <a:xfrm>
            <a:off x="395536" y="476672"/>
            <a:ext cx="4214812" cy="2357438"/>
          </a:xfrm>
          <a:prstGeom prst="cloudCallout">
            <a:avLst/>
          </a:prstGeom>
          <a:solidFill>
            <a:srgbClr val="83ED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</a:rPr>
              <a:t>Что отличает 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Староильмовский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детский сад   «Солнышко» от других  учреждений, каковы ТРАДИЦИИ ДОУ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tx2"/>
                </a:solidFill>
              </a:rPr>
              <a:t>согласно  образовательной программе ?</a:t>
            </a:r>
            <a:endParaRPr lang="ru-RU" dirty="0"/>
          </a:p>
        </p:txBody>
      </p:sp>
      <p:sp>
        <p:nvSpPr>
          <p:cNvPr id="28" name="Выноска-облако 27"/>
          <p:cNvSpPr/>
          <p:nvPr/>
        </p:nvSpPr>
        <p:spPr>
          <a:xfrm>
            <a:off x="2987824" y="980728"/>
            <a:ext cx="6156176" cy="5040313"/>
          </a:xfrm>
          <a:prstGeom prst="cloudCallout">
            <a:avLst/>
          </a:prstGeom>
          <a:solidFill>
            <a:srgbClr val="83ED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b="1" dirty="0">
                <a:solidFill>
                  <a:srgbClr val="000099"/>
                </a:solidFill>
              </a:rPr>
              <a:t>В нашем детском саду стало традицией проводить ПРАЗДНИКИ: «ДЕНЬ ЗНАНИЙ», «ОСЕНЬ ЗОЛОТАЯ», «ДЕНЬ МАТЕРИ», НОВОГОДНИЕ УТРЕННИКИ, «ЗАЩИТНИКИ ОТЕЧЕСТВА», «ПРАЗДНИК МАМ», «ВЫПУСКНОЙ ВЕЧЕР»,  «ДЕНЬ ЗАЩИТЫ ДЕТЕЙ», участвовать в  РАЙОННЫХ МЕРОПРИЯТИЯХ И КОНКУРСАХ. </a:t>
            </a: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b="1" dirty="0">
                <a:solidFill>
                  <a:srgbClr val="000099"/>
                </a:solidFill>
              </a:rPr>
              <a:t>Ежегодно  в МБДОУ проходят итоговые открытые занятия ,конкурсы</a:t>
            </a:r>
            <a:r>
              <a:rPr lang="ru-RU" sz="1100" dirty="0">
                <a:solidFill>
                  <a:srgbClr val="000099"/>
                </a:solidFill>
              </a:rPr>
              <a:t>:</a:t>
            </a:r>
            <a:r>
              <a:rPr lang="ru-RU" sz="1100" b="1" dirty="0">
                <a:solidFill>
                  <a:srgbClr val="000099"/>
                </a:solidFill>
              </a:rPr>
              <a:t> «Этим летом я…» «Дары природы», «Украсим нашу елочку», «Наше творчество», «Наши защитники», «Наши таланты», «Маленькие звездочки», «Рисунки на асфальте», «Волшебный песок».</a:t>
            </a:r>
            <a:endParaRPr lang="ru-RU" sz="1100" dirty="0">
              <a:solidFill>
                <a:srgbClr val="000099"/>
              </a:solidFill>
            </a:endParaRPr>
          </a:p>
          <a:p>
            <a:pPr algn="ctr">
              <a:defRPr/>
            </a:pPr>
            <a:r>
              <a:rPr lang="ru-RU" sz="1100" b="1" dirty="0">
                <a:solidFill>
                  <a:srgbClr val="000099"/>
                </a:solidFill>
              </a:rPr>
              <a:t>В мероприятиях, проводимых в МБДОУ, принимают активное участие родители наших воспитанников, наравне со своими детьми играют, соревнуются, веселятся, создают совместные творческие работы. Такие мероприятия   улучшают микроклимат в семье, помогают воспитателям сотрудничать с родителями</a:t>
            </a:r>
            <a:r>
              <a:rPr lang="ru-RU" sz="1100" dirty="0">
                <a:solidFill>
                  <a:srgbClr val="000099"/>
                </a:solidFill>
              </a:rPr>
              <a:t>. </a:t>
            </a:r>
          </a:p>
          <a:p>
            <a:pPr algn="ctr">
              <a:defRPr/>
            </a:pP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b="1" dirty="0">
                <a:solidFill>
                  <a:srgbClr val="000099"/>
                </a:solidFill>
              </a:rPr>
              <a:t>Проводится в МБДОУ День открытых дверей, анкетирование родителей – что позволяет эффективно взаимодействовать с семьями воспитанников.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507" b="58670"/>
          <a:stretch>
            <a:fillRect/>
          </a:stretch>
        </p:blipFill>
        <p:spPr bwMode="auto">
          <a:xfrm>
            <a:off x="7413625" y="0"/>
            <a:ext cx="1730375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 descr="ул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88" y="0"/>
            <a:ext cx="1166812" cy="1127125"/>
          </a:xfrm>
          <a:prstGeom prst="rect">
            <a:avLst/>
          </a:prstGeom>
          <a:noFill/>
        </p:spPr>
      </p:pic>
      <p:pic>
        <p:nvPicPr>
          <p:cNvPr id="6153" name="Picture 9" descr="пчёл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04813"/>
            <a:ext cx="1309687" cy="698500"/>
          </a:xfrm>
          <a:prstGeom prst="rect">
            <a:avLst/>
          </a:prstGeom>
          <a:noFill/>
        </p:spPr>
      </p:pic>
      <p:pic>
        <p:nvPicPr>
          <p:cNvPr id="6202" name="Picture 58" descr="солнц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5888"/>
            <a:ext cx="1447800" cy="1504950"/>
          </a:xfrm>
          <a:prstGeom prst="rect">
            <a:avLst/>
          </a:prstGeom>
          <a:noFill/>
        </p:spPr>
      </p:pic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0" y="5734050"/>
            <a:ext cx="9144000" cy="112395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6206" name="Picture 62" descr="i?id=91164869-51-7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5805488"/>
            <a:ext cx="852488" cy="852487"/>
          </a:xfrm>
          <a:prstGeom prst="rect">
            <a:avLst/>
          </a:prstGeom>
          <a:noFill/>
        </p:spPr>
      </p:pic>
      <p:pic>
        <p:nvPicPr>
          <p:cNvPr id="6216" name="Picture 72" descr="гусеничка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4300" y="5013325"/>
            <a:ext cx="833438" cy="1030288"/>
          </a:xfrm>
          <a:prstGeom prst="rect">
            <a:avLst/>
          </a:prstGeom>
          <a:noFill/>
        </p:spPr>
      </p:pic>
      <p:pic>
        <p:nvPicPr>
          <p:cNvPr id="6220" name="Picture 76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179388" y="6178550"/>
            <a:ext cx="708025" cy="679450"/>
          </a:xfrm>
          <a:prstGeom prst="rect">
            <a:avLst/>
          </a:prstGeom>
          <a:noFill/>
        </p:spPr>
      </p:pic>
      <p:pic>
        <p:nvPicPr>
          <p:cNvPr id="6221" name="Picture 77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7164388" y="5734050"/>
            <a:ext cx="720725" cy="720725"/>
          </a:xfrm>
          <a:prstGeom prst="rect">
            <a:avLst/>
          </a:prstGeom>
          <a:noFill/>
        </p:spPr>
      </p:pic>
      <p:pic>
        <p:nvPicPr>
          <p:cNvPr id="6222" name="Picture 78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3059113" y="5949950"/>
            <a:ext cx="720725" cy="679450"/>
          </a:xfrm>
          <a:prstGeom prst="rect">
            <a:avLst/>
          </a:prstGeom>
          <a:noFill/>
        </p:spPr>
      </p:pic>
      <p:pic>
        <p:nvPicPr>
          <p:cNvPr id="6223" name="Picture 79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755650" y="5734050"/>
            <a:ext cx="720725" cy="679450"/>
          </a:xfrm>
          <a:prstGeom prst="rect">
            <a:avLst/>
          </a:prstGeom>
          <a:noFill/>
        </p:spPr>
      </p:pic>
      <p:pic>
        <p:nvPicPr>
          <p:cNvPr id="6224" name="Picture 80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5795963" y="5805488"/>
            <a:ext cx="708025" cy="679450"/>
          </a:xfrm>
          <a:prstGeom prst="rect">
            <a:avLst/>
          </a:prstGeom>
          <a:noFill/>
        </p:spPr>
      </p:pic>
      <p:pic>
        <p:nvPicPr>
          <p:cNvPr id="6225" name="Picture 81" descr="i?id=453741093-30-7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4716463" y="6137275"/>
            <a:ext cx="720725" cy="720725"/>
          </a:xfrm>
          <a:prstGeom prst="rect">
            <a:avLst/>
          </a:prstGeom>
          <a:noFill/>
        </p:spPr>
      </p:pic>
      <p:sp>
        <p:nvSpPr>
          <p:cNvPr id="6229" name="AutoShape 85"/>
          <p:cNvSpPr>
            <a:spLocks noChangeArrowheads="1"/>
          </p:cNvSpPr>
          <p:nvPr/>
        </p:nvSpPr>
        <p:spPr bwMode="auto">
          <a:xfrm rot="17361918" flipV="1">
            <a:off x="6334919" y="6058694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1" name="AutoShape 87"/>
          <p:cNvSpPr>
            <a:spLocks noChangeArrowheads="1"/>
          </p:cNvSpPr>
          <p:nvPr/>
        </p:nvSpPr>
        <p:spPr bwMode="auto">
          <a:xfrm rot="3980084" flipV="1">
            <a:off x="2950370" y="62031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2" name="AutoShape 88"/>
          <p:cNvSpPr>
            <a:spLocks noChangeArrowheads="1"/>
          </p:cNvSpPr>
          <p:nvPr/>
        </p:nvSpPr>
        <p:spPr bwMode="auto">
          <a:xfrm rot="12727186" flipV="1">
            <a:off x="5148263" y="6021388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3" name="AutoShape 89"/>
          <p:cNvSpPr>
            <a:spLocks noChangeArrowheads="1"/>
          </p:cNvSpPr>
          <p:nvPr/>
        </p:nvSpPr>
        <p:spPr bwMode="auto">
          <a:xfrm rot="17066278" flipV="1">
            <a:off x="1293020" y="59872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4" name="AutoShape 90"/>
          <p:cNvSpPr>
            <a:spLocks noChangeArrowheads="1"/>
          </p:cNvSpPr>
          <p:nvPr/>
        </p:nvSpPr>
        <p:spPr bwMode="auto">
          <a:xfrm rot="8621360" flipV="1">
            <a:off x="107950" y="6021388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5" name="AutoShape 91"/>
          <p:cNvSpPr>
            <a:spLocks noChangeArrowheads="1"/>
          </p:cNvSpPr>
          <p:nvPr/>
        </p:nvSpPr>
        <p:spPr bwMode="auto">
          <a:xfrm rot="157333" flipV="1">
            <a:off x="7380288" y="6308725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237" name="Picture 93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0"/>
            <a:ext cx="1762125" cy="792163"/>
          </a:xfrm>
          <a:prstGeom prst="rect">
            <a:avLst/>
          </a:prstGeom>
          <a:noFill/>
        </p:spPr>
      </p:pic>
      <p:pic>
        <p:nvPicPr>
          <p:cNvPr id="6238" name="Picture 94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60350"/>
            <a:ext cx="1762125" cy="792163"/>
          </a:xfrm>
          <a:prstGeom prst="rect">
            <a:avLst/>
          </a:prstGeom>
          <a:noFill/>
        </p:spPr>
      </p:pic>
      <p:pic>
        <p:nvPicPr>
          <p:cNvPr id="6246" name="Picture 102" descr="http://us.123rf.com/400wm/400/400/print2d/print2d1008/print2d100800053/7611069-set-vector-images-children-toys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71" r="61324" b="64755"/>
          <a:stretch>
            <a:fillRect/>
          </a:stretch>
        </p:blipFill>
        <p:spPr bwMode="auto">
          <a:xfrm>
            <a:off x="1619250" y="5346700"/>
            <a:ext cx="1331913" cy="1330325"/>
          </a:xfrm>
          <a:prstGeom prst="rect">
            <a:avLst/>
          </a:prstGeom>
          <a:noFill/>
        </p:spPr>
      </p:pic>
      <p:sp>
        <p:nvSpPr>
          <p:cNvPr id="27" name="Выноска-облако 26"/>
          <p:cNvSpPr/>
          <p:nvPr/>
        </p:nvSpPr>
        <p:spPr>
          <a:xfrm>
            <a:off x="395536" y="476672"/>
            <a:ext cx="4214812" cy="2357438"/>
          </a:xfrm>
          <a:prstGeom prst="cloudCallout">
            <a:avLst/>
          </a:prstGeom>
          <a:solidFill>
            <a:srgbClr val="83ED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</a:rPr>
              <a:t>Могут ли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</a:rPr>
              <a:t>РОДИТЕЛИ ПРИНИМАТЬ УЧАСТИЕ В РАЗРАБОТКЕ </a:t>
            </a:r>
            <a:r>
              <a:rPr lang="ru-RU" sz="1200" b="1" dirty="0" smtClean="0">
                <a:solidFill>
                  <a:srgbClr val="FF0000"/>
                </a:solidFill>
              </a:rPr>
              <a:t>  </a:t>
            </a:r>
            <a:r>
              <a:rPr lang="ru-RU" sz="1200" b="1" dirty="0" smtClean="0">
                <a:solidFill>
                  <a:schemeClr val="tx2"/>
                </a:solidFill>
              </a:rPr>
              <a:t>образовательной программы ДОУ?  </a:t>
            </a:r>
            <a:endParaRPr lang="ru-RU" sz="1050" dirty="0"/>
          </a:p>
        </p:txBody>
      </p:sp>
      <p:sp>
        <p:nvSpPr>
          <p:cNvPr id="28" name="Выноска-облако 27"/>
          <p:cNvSpPr/>
          <p:nvPr/>
        </p:nvSpPr>
        <p:spPr>
          <a:xfrm>
            <a:off x="2987824" y="980728"/>
            <a:ext cx="6156176" cy="5040313"/>
          </a:xfrm>
          <a:prstGeom prst="cloudCallout">
            <a:avLst/>
          </a:prstGeom>
          <a:solidFill>
            <a:srgbClr val="83ED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srgbClr val="FF0000"/>
                </a:solidFill>
              </a:rPr>
              <a:t>ДА,  РОДИТЕЛИ (ЗАКОННЫЕ ПРЕДСТАВИТЕЛИ) ВОСПИТАННИКОВ МОГУТ ВНОСИТЬ СВОИ РЕКОМЕНДАЦИИ ПРИ СОСТАВЛЕНИИ ОБРАЗОВАТЕЛЬНОЙ ПРОГРАММЫ.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0000FF"/>
                </a:solidFill>
              </a:rPr>
              <a:t>Что  дает возможность принять участие в организации воспитательно-образовательного процесса, выборе и корректировке его содержания</a:t>
            </a:r>
            <a:r>
              <a:rPr lang="ru-RU" sz="1200" b="1" dirty="0" smtClean="0">
                <a:solidFill>
                  <a:srgbClr val="0000CC"/>
                </a:solidFill>
              </a:rPr>
              <a:t>, позволяет учесть мнения и предложения основных «заказчиков» деятельности дошкольных образовательных учреждений. В таком плане привлечение родителей к разработке и реализации образовательной программы является необходимым условием для стабильного функционирования и развития каждого дошкольного образовательного учреждения. 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0000FF"/>
                </a:solidFill>
              </a:rPr>
              <a:t>Это способствует обеспечению реализации права родителей на информацию об образовательных услугах, права на выбор образовательных услуг, права на гарантию их получения.</a:t>
            </a:r>
            <a:endParaRPr lang="ru-RU" sz="1200" b="1" dirty="0">
              <a:solidFill>
                <a:srgbClr val="000099"/>
              </a:solidFill>
            </a:endParaRPr>
          </a:p>
        </p:txBody>
      </p:sp>
      <p:pic>
        <p:nvPicPr>
          <p:cNvPr id="26" name="Picture 2" descr="C:\Documents and Settings\Лена\Мои документы\Мои рисунки\ja16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3140968"/>
            <a:ext cx="1766887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507" b="58670"/>
          <a:stretch>
            <a:fillRect/>
          </a:stretch>
        </p:blipFill>
        <p:spPr bwMode="auto">
          <a:xfrm>
            <a:off x="7413625" y="0"/>
            <a:ext cx="1730375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 descr="ул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88" y="0"/>
            <a:ext cx="1166812" cy="1127125"/>
          </a:xfrm>
          <a:prstGeom prst="rect">
            <a:avLst/>
          </a:prstGeom>
          <a:noFill/>
        </p:spPr>
      </p:pic>
      <p:pic>
        <p:nvPicPr>
          <p:cNvPr id="6153" name="Picture 9" descr="пчёлк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04813"/>
            <a:ext cx="1309687" cy="698500"/>
          </a:xfrm>
          <a:prstGeom prst="rect">
            <a:avLst/>
          </a:prstGeom>
          <a:noFill/>
        </p:spPr>
      </p:pic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0" y="5734050"/>
            <a:ext cx="9144000" cy="112395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6206" name="Picture 62" descr="i?id=91164869-51-7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5805488"/>
            <a:ext cx="852488" cy="852487"/>
          </a:xfrm>
          <a:prstGeom prst="rect">
            <a:avLst/>
          </a:prstGeom>
          <a:noFill/>
        </p:spPr>
      </p:pic>
      <p:pic>
        <p:nvPicPr>
          <p:cNvPr id="6216" name="Picture 72" descr="гусеничка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4300" y="5013325"/>
            <a:ext cx="833438" cy="1030288"/>
          </a:xfrm>
          <a:prstGeom prst="rect">
            <a:avLst/>
          </a:prstGeom>
          <a:noFill/>
        </p:spPr>
      </p:pic>
      <p:pic>
        <p:nvPicPr>
          <p:cNvPr id="6220" name="Picture 76" descr="i?id=453741093-30-7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179388" y="6178550"/>
            <a:ext cx="708025" cy="679450"/>
          </a:xfrm>
          <a:prstGeom prst="rect">
            <a:avLst/>
          </a:prstGeom>
          <a:noFill/>
        </p:spPr>
      </p:pic>
      <p:pic>
        <p:nvPicPr>
          <p:cNvPr id="6221" name="Picture 77" descr="i?id=453741093-30-7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7164388" y="5734050"/>
            <a:ext cx="720725" cy="720725"/>
          </a:xfrm>
          <a:prstGeom prst="rect">
            <a:avLst/>
          </a:prstGeom>
          <a:noFill/>
        </p:spPr>
      </p:pic>
      <p:pic>
        <p:nvPicPr>
          <p:cNvPr id="6222" name="Picture 78" descr="i?id=453741093-30-7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3059113" y="5949950"/>
            <a:ext cx="720725" cy="679450"/>
          </a:xfrm>
          <a:prstGeom prst="rect">
            <a:avLst/>
          </a:prstGeom>
          <a:noFill/>
        </p:spPr>
      </p:pic>
      <p:pic>
        <p:nvPicPr>
          <p:cNvPr id="6223" name="Picture 79" descr="i?id=453741093-30-7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474" r="49556"/>
          <a:stretch>
            <a:fillRect/>
          </a:stretch>
        </p:blipFill>
        <p:spPr bwMode="auto">
          <a:xfrm>
            <a:off x="755650" y="5734050"/>
            <a:ext cx="720725" cy="679450"/>
          </a:xfrm>
          <a:prstGeom prst="rect">
            <a:avLst/>
          </a:prstGeom>
          <a:noFill/>
        </p:spPr>
      </p:pic>
      <p:pic>
        <p:nvPicPr>
          <p:cNvPr id="6224" name="Picture 80" descr="i?id=453741093-30-7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444" t="51474"/>
          <a:stretch>
            <a:fillRect/>
          </a:stretch>
        </p:blipFill>
        <p:spPr bwMode="auto">
          <a:xfrm>
            <a:off x="5795963" y="5805488"/>
            <a:ext cx="708025" cy="679450"/>
          </a:xfrm>
          <a:prstGeom prst="rect">
            <a:avLst/>
          </a:prstGeom>
          <a:noFill/>
        </p:spPr>
      </p:pic>
      <p:pic>
        <p:nvPicPr>
          <p:cNvPr id="6225" name="Picture 81" descr="i?id=453741093-30-7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56" b="48526"/>
          <a:stretch>
            <a:fillRect/>
          </a:stretch>
        </p:blipFill>
        <p:spPr bwMode="auto">
          <a:xfrm>
            <a:off x="4716463" y="6137275"/>
            <a:ext cx="720725" cy="720725"/>
          </a:xfrm>
          <a:prstGeom prst="rect">
            <a:avLst/>
          </a:prstGeom>
          <a:noFill/>
        </p:spPr>
      </p:pic>
      <p:sp>
        <p:nvSpPr>
          <p:cNvPr id="6229" name="AutoShape 85"/>
          <p:cNvSpPr>
            <a:spLocks noChangeArrowheads="1"/>
          </p:cNvSpPr>
          <p:nvPr/>
        </p:nvSpPr>
        <p:spPr bwMode="auto">
          <a:xfrm rot="17361918" flipV="1">
            <a:off x="6334919" y="6058694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1" name="AutoShape 87"/>
          <p:cNvSpPr>
            <a:spLocks noChangeArrowheads="1"/>
          </p:cNvSpPr>
          <p:nvPr/>
        </p:nvSpPr>
        <p:spPr bwMode="auto">
          <a:xfrm rot="3980084" flipV="1">
            <a:off x="2950370" y="62031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2" name="AutoShape 88"/>
          <p:cNvSpPr>
            <a:spLocks noChangeArrowheads="1"/>
          </p:cNvSpPr>
          <p:nvPr/>
        </p:nvSpPr>
        <p:spPr bwMode="auto">
          <a:xfrm rot="12727186" flipV="1">
            <a:off x="5148263" y="6021388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3" name="AutoShape 89"/>
          <p:cNvSpPr>
            <a:spLocks noChangeArrowheads="1"/>
          </p:cNvSpPr>
          <p:nvPr/>
        </p:nvSpPr>
        <p:spPr bwMode="auto">
          <a:xfrm rot="17066278" flipV="1">
            <a:off x="1293020" y="5987256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4" name="AutoShape 90"/>
          <p:cNvSpPr>
            <a:spLocks noChangeArrowheads="1"/>
          </p:cNvSpPr>
          <p:nvPr/>
        </p:nvSpPr>
        <p:spPr bwMode="auto">
          <a:xfrm rot="8621360" flipV="1">
            <a:off x="107950" y="6021388"/>
            <a:ext cx="303213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35" name="AutoShape 91"/>
          <p:cNvSpPr>
            <a:spLocks noChangeArrowheads="1"/>
          </p:cNvSpPr>
          <p:nvPr/>
        </p:nvSpPr>
        <p:spPr bwMode="auto">
          <a:xfrm rot="157333" flipV="1">
            <a:off x="7380288" y="6308725"/>
            <a:ext cx="303212" cy="371475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237" name="Picture 93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476672"/>
            <a:ext cx="1762125" cy="792163"/>
          </a:xfrm>
          <a:prstGeom prst="rect">
            <a:avLst/>
          </a:prstGeom>
          <a:noFill/>
        </p:spPr>
      </p:pic>
      <p:pic>
        <p:nvPicPr>
          <p:cNvPr id="6238" name="Picture 94" descr="&amp;Kcy;&amp;acy;&amp;rcy;&amp;tcy;&amp;icy;&amp;ncy;&amp;kcy;&amp;acy; 99 &amp;icy;&amp;zcy; 1492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332656"/>
            <a:ext cx="1762125" cy="792163"/>
          </a:xfrm>
          <a:prstGeom prst="rect">
            <a:avLst/>
          </a:prstGeom>
          <a:noFill/>
        </p:spPr>
      </p:pic>
      <p:pic>
        <p:nvPicPr>
          <p:cNvPr id="6246" name="Picture 102" descr="http://us.123rf.com/400wm/400/400/print2d/print2d1008/print2d100800053/7611069-set-vector-images-children-toys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71" r="61324" b="64755"/>
          <a:stretch>
            <a:fillRect/>
          </a:stretch>
        </p:blipFill>
        <p:spPr bwMode="auto">
          <a:xfrm>
            <a:off x="1619250" y="5346700"/>
            <a:ext cx="1331913" cy="1330325"/>
          </a:xfrm>
          <a:prstGeom prst="rect">
            <a:avLst/>
          </a:prstGeom>
          <a:noFill/>
        </p:spPr>
      </p:pic>
      <p:sp>
        <p:nvSpPr>
          <p:cNvPr id="29" name="Выноска-облако 28"/>
          <p:cNvSpPr/>
          <p:nvPr/>
        </p:nvSpPr>
        <p:spPr>
          <a:xfrm>
            <a:off x="3275856" y="1340768"/>
            <a:ext cx="5688632" cy="3654152"/>
          </a:xfrm>
          <a:prstGeom prst="cloudCallout">
            <a:avLst/>
          </a:prstGeom>
          <a:solidFill>
            <a:srgbClr val="83ED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solidFill>
                  <a:srgbClr val="7030A0"/>
                </a:solidFill>
              </a:rPr>
              <a:t>Удачи   в работе!</a:t>
            </a:r>
          </a:p>
        </p:txBody>
      </p:sp>
      <p:pic>
        <p:nvPicPr>
          <p:cNvPr id="27" name="Picture 2" descr="http://radikal.ua/data/upload/0fccf/4efc3/f0f3537c77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1628800"/>
            <a:ext cx="4143375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2_FrW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12_FrW</Template>
  <TotalTime>61</TotalTime>
  <Words>827</Words>
  <Application>Microsoft Office PowerPoint</Application>
  <PresentationFormat>Экран (4:3)</PresentationFormat>
  <Paragraphs>122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12_FrW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9</cp:revision>
  <dcterms:created xsi:type="dcterms:W3CDTF">2015-04-06T08:45:35Z</dcterms:created>
  <dcterms:modified xsi:type="dcterms:W3CDTF">2015-04-06T09:54:34Z</dcterms:modified>
</cp:coreProperties>
</file>